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91" r:id="rId2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7D89C-1B71-4E96-9C38-2A7BF23A2949}" v="44" dt="2026-07-01T16:09:26.1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undra L Klinko" userId="qvIQC8u1xl8zPtLRFxdqGUs9h2iViFou0PWrL615IeI=" providerId="None" clId="Web-{9E47D89C-1B71-4E96-9C38-2A7BF23A2949}"/>
    <pc:docChg chg="modSld">
      <pc:chgData name="Cassaundra L Klinko" userId="qvIQC8u1xl8zPtLRFxdqGUs9h2iViFou0PWrL615IeI=" providerId="None" clId="Web-{9E47D89C-1B71-4E96-9C38-2A7BF23A2949}" dt="2026-07-01T16:09:26.112" v="23" actId="20577"/>
      <pc:docMkLst>
        <pc:docMk/>
      </pc:docMkLst>
      <pc:sldChg chg="modSp">
        <pc:chgData name="Cassaundra L Klinko" userId="qvIQC8u1xl8zPtLRFxdqGUs9h2iViFou0PWrL615IeI=" providerId="None" clId="Web-{9E47D89C-1B71-4E96-9C38-2A7BF23A2949}" dt="2026-07-01T16:08:37.612" v="6" actId="20577"/>
        <pc:sldMkLst>
          <pc:docMk/>
          <pc:sldMk cId="0" sldId="256"/>
        </pc:sldMkLst>
        <pc:spChg chg="mod">
          <ac:chgData name="Cassaundra L Klinko" userId="qvIQC8u1xl8zPtLRFxdqGUs9h2iViFou0PWrL615IeI=" providerId="None" clId="Web-{9E47D89C-1B71-4E96-9C38-2A7BF23A2949}" dt="2026-07-01T16:08:37.612" v="6" actId="20577"/>
          <ac:spMkLst>
            <pc:docMk/>
            <pc:sldMk cId="0" sldId="256"/>
            <ac:spMk id="7" creationId="{00000000-0000-0000-0000-000000000000}"/>
          </ac:spMkLst>
        </pc:spChg>
      </pc:sldChg>
      <pc:sldChg chg="modSp">
        <pc:chgData name="Cassaundra L Klinko" userId="qvIQC8u1xl8zPtLRFxdqGUs9h2iViFou0PWrL615IeI=" providerId="None" clId="Web-{9E47D89C-1B71-4E96-9C38-2A7BF23A2949}" dt="2026-07-01T16:09:26.112" v="23" actId="20577"/>
        <pc:sldMkLst>
          <pc:docMk/>
          <pc:sldMk cId="0" sldId="264"/>
        </pc:sldMkLst>
        <pc:spChg chg="mod">
          <ac:chgData name="Cassaundra L Klinko" userId="qvIQC8u1xl8zPtLRFxdqGUs9h2iViFou0PWrL615IeI=" providerId="None" clId="Web-{9E47D89C-1B71-4E96-9C38-2A7BF23A2949}" dt="2026-07-01T16:09:26.112" v="23" actId="20577"/>
          <ac:spMkLst>
            <pc:docMk/>
            <pc:sldMk cId="0" sldId="26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88414" y="606628"/>
            <a:ext cx="6268720" cy="574675"/>
          </a:xfrm>
          <a:prstGeom prst="rect">
            <a:avLst/>
          </a:prstGeom>
        </p:spPr>
        <p:txBody>
          <a:bodyPr wrap="square" lIns="0" tIns="0" rIns="0" bIns="0">
            <a:spAutoFit/>
          </a:bodyPr>
          <a:lstStyle>
            <a:lvl1pPr>
              <a:defRPr sz="3600" b="1" i="0">
                <a:solidFill>
                  <a:srgbClr val="178DBA"/>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8DBA"/>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8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126"/>
            <a:ext cx="2851530" cy="6857873"/>
          </a:xfrm>
          <a:prstGeom prst="rect">
            <a:avLst/>
          </a:prstGeom>
        </p:spPr>
      </p:pic>
      <p:sp>
        <p:nvSpPr>
          <p:cNvPr id="18" name="bg object 18"/>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2D5269"/>
          </a:solidFill>
        </p:spPr>
        <p:txBody>
          <a:bodyPr wrap="square" lIns="0" tIns="0" rIns="0" bIns="0" rtlCol="0"/>
          <a:lstStyle/>
          <a:p>
            <a:endParaRPr/>
          </a:p>
        </p:txBody>
      </p:sp>
      <p:sp>
        <p:nvSpPr>
          <p:cNvPr id="19" name="bg object 19"/>
          <p:cNvSpPr/>
          <p:nvPr/>
        </p:nvSpPr>
        <p:spPr>
          <a:xfrm>
            <a:off x="0" y="4323841"/>
            <a:ext cx="1742439" cy="778510"/>
          </a:xfrm>
          <a:custGeom>
            <a:avLst/>
            <a:gdLst/>
            <a:ahLst/>
            <a:cxnLst/>
            <a:rect l="l" t="t" r="r" b="b"/>
            <a:pathLst>
              <a:path w="1742439" h="778510">
                <a:moveTo>
                  <a:pt x="1345946" y="0"/>
                </a:moveTo>
                <a:lnTo>
                  <a:pt x="0" y="0"/>
                </a:lnTo>
                <a:lnTo>
                  <a:pt x="0" y="778509"/>
                </a:lnTo>
                <a:lnTo>
                  <a:pt x="1345946" y="778509"/>
                </a:lnTo>
                <a:lnTo>
                  <a:pt x="1355637" y="777704"/>
                </a:lnTo>
                <a:lnTo>
                  <a:pt x="1363567" y="775588"/>
                </a:lnTo>
                <a:lnTo>
                  <a:pt x="1369734" y="772616"/>
                </a:lnTo>
                <a:lnTo>
                  <a:pt x="1374140" y="769238"/>
                </a:lnTo>
                <a:lnTo>
                  <a:pt x="1374140" y="764539"/>
                </a:lnTo>
                <a:lnTo>
                  <a:pt x="1378839" y="764539"/>
                </a:lnTo>
                <a:lnTo>
                  <a:pt x="1735327" y="408050"/>
                </a:lnTo>
                <a:lnTo>
                  <a:pt x="1740542" y="399460"/>
                </a:lnTo>
                <a:lnTo>
                  <a:pt x="1742281" y="388667"/>
                </a:lnTo>
                <a:lnTo>
                  <a:pt x="1740542" y="376993"/>
                </a:lnTo>
                <a:lnTo>
                  <a:pt x="1735327" y="365759"/>
                </a:lnTo>
                <a:lnTo>
                  <a:pt x="1378839" y="14096"/>
                </a:lnTo>
                <a:lnTo>
                  <a:pt x="1378839" y="9397"/>
                </a:lnTo>
                <a:lnTo>
                  <a:pt x="1374140" y="9397"/>
                </a:lnTo>
                <a:lnTo>
                  <a:pt x="1369734" y="5947"/>
                </a:lnTo>
                <a:lnTo>
                  <a:pt x="1363567" y="2936"/>
                </a:lnTo>
                <a:lnTo>
                  <a:pt x="1355637" y="807"/>
                </a:lnTo>
                <a:lnTo>
                  <a:pt x="1345946" y="0"/>
                </a:lnTo>
                <a:close/>
              </a:path>
            </a:pathLst>
          </a:custGeom>
          <a:solidFill>
            <a:srgbClr val="35353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178DBA"/>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8DBA"/>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pic>
        <p:nvPicPr>
          <p:cNvPr id="17" name="bg object 17"/>
          <p:cNvPicPr/>
          <p:nvPr/>
        </p:nvPicPr>
        <p:blipFill>
          <a:blip r:embed="rId8" cstate="print"/>
          <a:stretch>
            <a:fillRect/>
          </a:stretch>
        </p:blipFill>
        <p:spPr>
          <a:xfrm>
            <a:off x="0" y="126"/>
            <a:ext cx="2851530" cy="6857873"/>
          </a:xfrm>
          <a:prstGeom prst="rect">
            <a:avLst/>
          </a:prstGeom>
        </p:spPr>
      </p:pic>
      <p:sp>
        <p:nvSpPr>
          <p:cNvPr id="18" name="bg object 18"/>
          <p:cNvSpPr/>
          <p:nvPr/>
        </p:nvSpPr>
        <p:spPr>
          <a:xfrm>
            <a:off x="0" y="0"/>
            <a:ext cx="182880" cy="6858000"/>
          </a:xfrm>
          <a:custGeom>
            <a:avLst/>
            <a:gdLst/>
            <a:ahLst/>
            <a:cxnLst/>
            <a:rect l="l" t="t" r="r" b="b"/>
            <a:pathLst>
              <a:path w="182880" h="6858000">
                <a:moveTo>
                  <a:pt x="182880" y="0"/>
                </a:moveTo>
                <a:lnTo>
                  <a:pt x="0" y="0"/>
                </a:lnTo>
                <a:lnTo>
                  <a:pt x="0" y="6858000"/>
                </a:lnTo>
                <a:lnTo>
                  <a:pt x="182880" y="6858000"/>
                </a:lnTo>
                <a:lnTo>
                  <a:pt x="182880" y="0"/>
                </a:lnTo>
                <a:close/>
              </a:path>
            </a:pathLst>
          </a:custGeom>
          <a:solidFill>
            <a:srgbClr val="2D5269"/>
          </a:solidFill>
        </p:spPr>
        <p:txBody>
          <a:bodyPr wrap="square" lIns="0" tIns="0" rIns="0" bIns="0" rtlCol="0"/>
          <a:lstStyle/>
          <a:p>
            <a:endParaRPr/>
          </a:p>
        </p:txBody>
      </p:sp>
      <p:sp>
        <p:nvSpPr>
          <p:cNvPr id="19" name="bg object 19"/>
          <p:cNvSpPr/>
          <p:nvPr/>
        </p:nvSpPr>
        <p:spPr>
          <a:xfrm>
            <a:off x="0" y="714375"/>
            <a:ext cx="1591945" cy="507365"/>
          </a:xfrm>
          <a:custGeom>
            <a:avLst/>
            <a:gdLst/>
            <a:ahLst/>
            <a:cxnLst/>
            <a:rect l="l" t="t" r="r" b="b"/>
            <a:pathLst>
              <a:path w="1591945" h="507365">
                <a:moveTo>
                  <a:pt x="0" y="0"/>
                </a:moveTo>
                <a:lnTo>
                  <a:pt x="0" y="503820"/>
                </a:lnTo>
                <a:lnTo>
                  <a:pt x="1245438" y="507238"/>
                </a:lnTo>
                <a:lnTo>
                  <a:pt x="1345692" y="507238"/>
                </a:lnTo>
                <a:lnTo>
                  <a:pt x="1351915" y="500888"/>
                </a:lnTo>
                <a:lnTo>
                  <a:pt x="1353820" y="499363"/>
                </a:lnTo>
                <a:lnTo>
                  <a:pt x="1584325" y="268859"/>
                </a:lnTo>
                <a:lnTo>
                  <a:pt x="1589611" y="261695"/>
                </a:lnTo>
                <a:lnTo>
                  <a:pt x="1591373" y="254508"/>
                </a:lnTo>
                <a:lnTo>
                  <a:pt x="1589611" y="247320"/>
                </a:lnTo>
                <a:lnTo>
                  <a:pt x="1584325" y="240157"/>
                </a:lnTo>
                <a:lnTo>
                  <a:pt x="1355344" y="11302"/>
                </a:lnTo>
                <a:lnTo>
                  <a:pt x="1350391" y="11302"/>
                </a:lnTo>
                <a:lnTo>
                  <a:pt x="1350391" y="6476"/>
                </a:lnTo>
                <a:lnTo>
                  <a:pt x="1345692" y="6476"/>
                </a:lnTo>
                <a:lnTo>
                  <a:pt x="1340993" y="1777"/>
                </a:lnTo>
                <a:lnTo>
                  <a:pt x="0" y="0"/>
                </a:lnTo>
                <a:close/>
              </a:path>
            </a:pathLst>
          </a:custGeom>
          <a:solidFill>
            <a:srgbClr val="353535"/>
          </a:solidFill>
        </p:spPr>
        <p:txBody>
          <a:bodyPr wrap="square" lIns="0" tIns="0" rIns="0" bIns="0" rtlCol="0"/>
          <a:lstStyle/>
          <a:p>
            <a:endParaRPr/>
          </a:p>
        </p:txBody>
      </p:sp>
      <p:sp>
        <p:nvSpPr>
          <p:cNvPr id="2" name="Holder 2"/>
          <p:cNvSpPr>
            <a:spLocks noGrp="1"/>
          </p:cNvSpPr>
          <p:nvPr>
            <p:ph type="title"/>
          </p:nvPr>
        </p:nvSpPr>
        <p:spPr>
          <a:xfrm>
            <a:off x="940562" y="646252"/>
            <a:ext cx="10310875" cy="574675"/>
          </a:xfrm>
          <a:prstGeom prst="rect">
            <a:avLst/>
          </a:prstGeom>
        </p:spPr>
        <p:txBody>
          <a:bodyPr wrap="square" lIns="0" tIns="0" rIns="0" bIns="0">
            <a:spAutoFit/>
          </a:bodyPr>
          <a:lstStyle>
            <a:lvl1pPr>
              <a:defRPr sz="3600" b="1" i="0">
                <a:solidFill>
                  <a:srgbClr val="178DBA"/>
                </a:solidFill>
                <a:latin typeface="Century Gothic"/>
                <a:cs typeface="Century Gothic"/>
              </a:defRPr>
            </a:lvl1pPr>
          </a:lstStyle>
          <a:p>
            <a:endParaRPr/>
          </a:p>
        </p:txBody>
      </p:sp>
      <p:sp>
        <p:nvSpPr>
          <p:cNvPr id="3" name="Holder 3"/>
          <p:cNvSpPr>
            <a:spLocks noGrp="1"/>
          </p:cNvSpPr>
          <p:nvPr>
            <p:ph type="body" idx="1"/>
          </p:nvPr>
        </p:nvSpPr>
        <p:spPr>
          <a:xfrm>
            <a:off x="1530477" y="1976119"/>
            <a:ext cx="9398000" cy="4059554"/>
          </a:xfrm>
          <a:prstGeom prst="rect">
            <a:avLst/>
          </a:prstGeom>
        </p:spPr>
        <p:txBody>
          <a:bodyPr wrap="square" lIns="0" tIns="0" rIns="0" bIns="0">
            <a:spAutoFit/>
          </a:bodyPr>
          <a:lstStyle>
            <a:lvl1pPr>
              <a:defRPr sz="1800" b="0" i="0">
                <a:solidFill>
                  <a:srgbClr val="404040"/>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7/8/2026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su.edu/graduateschool/students/grad_student_forms.php" TargetMode="External"/><Relationship Id="rId2" Type="http://schemas.openxmlformats.org/officeDocument/2006/relationships/hyperlink" Target="https://www.lsu.edu/graduateschool/students/calendars.php"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iswcmsweb.prod.lsu.edu/student/SystemProfileNavigation/NAV_005_STU_Understanding%20the%20Student%20Profile_v1.pdf"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iswcmsweb.prod.lsu.edu/student/StudentAcademicRecords/ADV_015_STU_Student%20Notes%20(Students)_Final.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hyperlink" Target="https://uiswcmsweb.prod.lsu.edu/student/SystemProfileNavigation/NAV_007_STU_Understanding%20the%20Academics%20Tab%20(Students)_v1.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s://nam04.safelinks.protection.outlook.com/?url=http%3A%2F%2Fwww.facebook.com%2FLSUGraduateSchool&amp;data=05%7C02%7Cmdanka1%40lsu.edu%7C8cb96557fb4b4da5a51408dc11f4c8fe%7C2d4dad3f50ae47d983a09ae2b1f466f8%7C0%7C0%7C638404990248897537%7CUnknown%7CTWFpbGZsb3d8eyJWIjoiMC4wLjAwMDAiLCJQIjoiV2luMzIiLCJBTiI6Ik1haWwiLCJXVCI6Mn0%3D%7C3000%7C%7C%7C&amp;sdata=hUpQxJXFnJ1xa3O6EWySdvFtE0ZvteriahPkmqrH6%2BY%3D&amp;reserved=0" TargetMode="External"/><Relationship Id="rId1" Type="http://schemas.openxmlformats.org/officeDocument/2006/relationships/slideLayout" Target="../slideLayouts/slideLayout2.xml"/><Relationship Id="rId6" Type="http://schemas.openxmlformats.org/officeDocument/2006/relationships/hyperlink" Target="https://nam04.safelinks.protection.outlook.com/?url=https%3A%2F%2Fwww.youtube.com%2FLSUGraduateSchool&amp;data=05%7C02%7Cmdanka1%40lsu.edu%7C8cb96557fb4b4da5a51408dc11f4c8fe%7C2d4dad3f50ae47d983a09ae2b1f466f8%7C0%7C0%7C638404990248897537%7CUnknown%7CTWFpbGZsb3d8eyJWIjoiMC4wLjAwMDAiLCJQIjoiV2luMzIiLCJBTiI6Ik1haWwiLCJXVCI6Mn0%3D%7C3000%7C%7C%7C&amp;sdata=3YA415tgdKDWwySaAKtA66V3fVJSJa3k8fB00YS6O6Q%3D&amp;reserved=0" TargetMode="External"/><Relationship Id="rId5" Type="http://schemas.openxmlformats.org/officeDocument/2006/relationships/image" Target="../media/image23.png"/><Relationship Id="rId4" Type="http://schemas.openxmlformats.org/officeDocument/2006/relationships/hyperlink" Target="https://nam04.safelinks.protection.outlook.com/?url=http%3A%2F%2Fwww.instagram.com%2FLSUGradSchool&amp;data=05%7C02%7Cmdanka1%40lsu.edu%7C8cb96557fb4b4da5a51408dc11f4c8fe%7C2d4dad3f50ae47d983a09ae2b1f466f8%7C0%7C0%7C638404990248897537%7CUnknown%7CTWFpbGZsb3d8eyJWIjoiMC4wLjAwMDAiLCJQIjoiV2luMzIiLCJBTiI6Ik1haWwiLCJXVCI6Mn0%3D%7C3000%7C%7C%7C&amp;sdata=lWKkcR6n8tBnuE%2BSLo%2FQwIeoxG%2BryEWDzHBGvrXA8Ac%3D&amp;reserved=0"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su.edu/graduateschool/index.php" TargetMode="Externa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grpSp>
        <p:nvGrpSpPr>
          <p:cNvPr id="3" name="object 3"/>
          <p:cNvGrpSpPr/>
          <p:nvPr/>
        </p:nvGrpSpPr>
        <p:grpSpPr>
          <a:xfrm>
            <a:off x="0" y="0"/>
            <a:ext cx="2851785" cy="6858000"/>
            <a:chOff x="0" y="0"/>
            <a:chExt cx="2851785" cy="6858000"/>
          </a:xfrm>
        </p:grpSpPr>
        <p:pic>
          <p:nvPicPr>
            <p:cNvPr id="4" name="object 4"/>
            <p:cNvPicPr/>
            <p:nvPr/>
          </p:nvPicPr>
          <p:blipFill>
            <a:blip r:embed="rId3" cstate="print"/>
            <a:stretch>
              <a:fillRect/>
            </a:stretch>
          </p:blipFill>
          <p:spPr>
            <a:xfrm>
              <a:off x="0" y="126"/>
              <a:ext cx="2851530" cy="6857873"/>
            </a:xfrm>
            <a:prstGeom prst="rect">
              <a:avLst/>
            </a:prstGeom>
          </p:spPr>
        </p:pic>
        <p:sp>
          <p:nvSpPr>
            <p:cNvPr id="5" name="object 5"/>
            <p:cNvSpPr/>
            <p:nvPr/>
          </p:nvSpPr>
          <p:spPr>
            <a:xfrm>
              <a:off x="0" y="0"/>
              <a:ext cx="182880" cy="6177280"/>
            </a:xfrm>
            <a:custGeom>
              <a:avLst/>
              <a:gdLst/>
              <a:ahLst/>
              <a:cxnLst/>
              <a:rect l="l" t="t" r="r" b="b"/>
              <a:pathLst>
                <a:path w="182880" h="6177280">
                  <a:moveTo>
                    <a:pt x="0" y="6176962"/>
                  </a:moveTo>
                  <a:lnTo>
                    <a:pt x="182880" y="6176962"/>
                  </a:lnTo>
                  <a:lnTo>
                    <a:pt x="182880" y="0"/>
                  </a:lnTo>
                  <a:lnTo>
                    <a:pt x="0" y="0"/>
                  </a:lnTo>
                  <a:lnTo>
                    <a:pt x="0" y="6176962"/>
                  </a:lnTo>
                  <a:close/>
                </a:path>
              </a:pathLst>
            </a:custGeom>
            <a:solidFill>
              <a:srgbClr val="2D5269"/>
            </a:solidFill>
          </p:spPr>
          <p:txBody>
            <a:bodyPr wrap="square" lIns="0" tIns="0" rIns="0" bIns="0" rtlCol="0"/>
            <a:lstStyle/>
            <a:p>
              <a:endParaRPr/>
            </a:p>
          </p:txBody>
        </p:sp>
        <p:sp>
          <p:nvSpPr>
            <p:cNvPr id="6" name="object 6"/>
            <p:cNvSpPr/>
            <p:nvPr/>
          </p:nvSpPr>
          <p:spPr>
            <a:xfrm>
              <a:off x="0" y="4323841"/>
              <a:ext cx="1742439" cy="778510"/>
            </a:xfrm>
            <a:custGeom>
              <a:avLst/>
              <a:gdLst/>
              <a:ahLst/>
              <a:cxnLst/>
              <a:rect l="l" t="t" r="r" b="b"/>
              <a:pathLst>
                <a:path w="1742439" h="778510">
                  <a:moveTo>
                    <a:pt x="1345946" y="0"/>
                  </a:moveTo>
                  <a:lnTo>
                    <a:pt x="0" y="0"/>
                  </a:lnTo>
                  <a:lnTo>
                    <a:pt x="0" y="778509"/>
                  </a:lnTo>
                  <a:lnTo>
                    <a:pt x="1345946" y="778509"/>
                  </a:lnTo>
                  <a:lnTo>
                    <a:pt x="1355637" y="777704"/>
                  </a:lnTo>
                  <a:lnTo>
                    <a:pt x="1363567" y="775588"/>
                  </a:lnTo>
                  <a:lnTo>
                    <a:pt x="1369734" y="772616"/>
                  </a:lnTo>
                  <a:lnTo>
                    <a:pt x="1374140" y="769238"/>
                  </a:lnTo>
                  <a:lnTo>
                    <a:pt x="1374140" y="764539"/>
                  </a:lnTo>
                  <a:lnTo>
                    <a:pt x="1378839" y="764539"/>
                  </a:lnTo>
                  <a:lnTo>
                    <a:pt x="1735327" y="408050"/>
                  </a:lnTo>
                  <a:lnTo>
                    <a:pt x="1740542" y="399460"/>
                  </a:lnTo>
                  <a:lnTo>
                    <a:pt x="1742281" y="388667"/>
                  </a:lnTo>
                  <a:lnTo>
                    <a:pt x="1740542" y="376993"/>
                  </a:lnTo>
                  <a:lnTo>
                    <a:pt x="1735327" y="365759"/>
                  </a:lnTo>
                  <a:lnTo>
                    <a:pt x="1378839" y="14096"/>
                  </a:lnTo>
                  <a:lnTo>
                    <a:pt x="1378839" y="9397"/>
                  </a:lnTo>
                  <a:lnTo>
                    <a:pt x="1374140" y="9397"/>
                  </a:lnTo>
                  <a:lnTo>
                    <a:pt x="1369734" y="5947"/>
                  </a:lnTo>
                  <a:lnTo>
                    <a:pt x="1363567" y="2936"/>
                  </a:lnTo>
                  <a:lnTo>
                    <a:pt x="1355637" y="807"/>
                  </a:lnTo>
                  <a:lnTo>
                    <a:pt x="1345946" y="0"/>
                  </a:lnTo>
                  <a:close/>
                </a:path>
              </a:pathLst>
            </a:custGeom>
            <a:solidFill>
              <a:srgbClr val="353535"/>
            </a:solidFill>
          </p:spPr>
          <p:txBody>
            <a:bodyPr wrap="square" lIns="0" tIns="0" rIns="0" bIns="0" rtlCol="0"/>
            <a:lstStyle/>
            <a:p>
              <a:endParaRPr/>
            </a:p>
          </p:txBody>
        </p:sp>
      </p:grpSp>
      <p:sp>
        <p:nvSpPr>
          <p:cNvPr id="7" name="object 7" descr="$PPTXTitle"/>
          <p:cNvSpPr txBox="1">
            <a:spLocks noGrp="1"/>
          </p:cNvSpPr>
          <p:nvPr>
            <p:ph type="title"/>
          </p:nvPr>
        </p:nvSpPr>
        <p:spPr>
          <a:xfrm>
            <a:off x="862075" y="228600"/>
            <a:ext cx="10979405" cy="1674817"/>
          </a:xfrm>
          <a:prstGeom prst="rect">
            <a:avLst/>
          </a:prstGeom>
        </p:spPr>
        <p:txBody>
          <a:bodyPr vert="horz" wrap="square" lIns="0" tIns="12700" rIns="0" bIns="0" rtlCol="0" anchor="t">
            <a:spAutoFit/>
          </a:bodyPr>
          <a:lstStyle/>
          <a:p>
            <a:pPr marL="1800225" marR="5080" indent="-1788160" algn="l">
              <a:spcBef>
                <a:spcPts val="100"/>
              </a:spcBef>
            </a:pPr>
            <a:r>
              <a:rPr lang="en-US" sz="5400" b="0" dirty="0">
                <a:latin typeface="Century Gothic"/>
                <a:cs typeface="Century Gothic"/>
              </a:rPr>
              <a:t>LSU Online </a:t>
            </a:r>
            <a:r>
              <a:rPr sz="5400" b="0" dirty="0">
                <a:latin typeface="Century Gothic"/>
                <a:cs typeface="Century Gothic"/>
              </a:rPr>
              <a:t>Graduation</a:t>
            </a:r>
            <a:r>
              <a:rPr lang="en-US" sz="5400" b="0" spc="-50" dirty="0"/>
              <a:t> </a:t>
            </a:r>
            <a:r>
              <a:rPr sz="5400" b="0" spc="-10" dirty="0">
                <a:latin typeface="Century Gothic"/>
                <a:cs typeface="Century Gothic"/>
              </a:rPr>
              <a:t>Workshop</a:t>
            </a:r>
            <a:r>
              <a:rPr lang="en-US" sz="5400" b="0" spc="-10" dirty="0">
                <a:latin typeface="Century Gothic"/>
                <a:cs typeface="Century Gothic"/>
              </a:rPr>
              <a:t>              </a:t>
            </a:r>
            <a:r>
              <a:rPr lang="en-US" sz="5400" b="0" spc="-10" dirty="0"/>
              <a:t>  Second</a:t>
            </a:r>
            <a:r>
              <a:rPr lang="en-US" sz="5400" b="0" spc="-10" dirty="0">
                <a:latin typeface="Century Gothic"/>
                <a:cs typeface="Century Gothic"/>
              </a:rPr>
              <a:t> </a:t>
            </a:r>
            <a:r>
              <a:rPr sz="5400" b="0" dirty="0">
                <a:latin typeface="Century Gothic"/>
                <a:cs typeface="Century Gothic"/>
              </a:rPr>
              <a:t>S</a:t>
            </a:r>
            <a:r>
              <a:rPr lang="en-US" sz="5400" b="0" dirty="0">
                <a:latin typeface="Century Gothic"/>
                <a:cs typeface="Century Gothic"/>
              </a:rPr>
              <a:t>ummer </a:t>
            </a:r>
            <a:r>
              <a:rPr sz="5400" b="0" spc="-20" dirty="0">
                <a:latin typeface="Century Gothic"/>
                <a:cs typeface="Century Gothic"/>
              </a:rPr>
              <a:t>2026</a:t>
            </a:r>
            <a:endParaRPr sz="5400" dirty="0">
              <a:latin typeface="Century Gothic"/>
              <a:cs typeface="Century Gothic"/>
            </a:endParaRPr>
          </a:p>
        </p:txBody>
      </p:sp>
      <p:sp>
        <p:nvSpPr>
          <p:cNvPr id="8" name="object 8"/>
          <p:cNvSpPr txBox="1"/>
          <p:nvPr/>
        </p:nvSpPr>
        <p:spPr>
          <a:xfrm>
            <a:off x="2514600" y="2514032"/>
            <a:ext cx="8770493" cy="2186240"/>
          </a:xfrm>
          <a:prstGeom prst="rect">
            <a:avLst/>
          </a:prstGeom>
        </p:spPr>
        <p:txBody>
          <a:bodyPr vert="horz" wrap="square" lIns="0" tIns="12700" rIns="0" bIns="0" rtlCol="0">
            <a:spAutoFit/>
          </a:bodyPr>
          <a:lstStyle/>
          <a:p>
            <a:pPr marL="12700" marR="5080">
              <a:lnSpc>
                <a:spcPct val="138800"/>
              </a:lnSpc>
              <a:spcBef>
                <a:spcPts val="100"/>
              </a:spcBef>
            </a:pPr>
            <a:r>
              <a:rPr sz="1700" dirty="0">
                <a:solidFill>
                  <a:srgbClr val="585858"/>
                </a:solidFill>
                <a:latin typeface="Century Gothic"/>
                <a:cs typeface="Century Gothic"/>
              </a:rPr>
              <a:t>Clovier</a:t>
            </a:r>
            <a:r>
              <a:rPr sz="1700" spc="-35" dirty="0">
                <a:solidFill>
                  <a:srgbClr val="585858"/>
                </a:solidFill>
                <a:latin typeface="Century Gothic"/>
                <a:cs typeface="Century Gothic"/>
              </a:rPr>
              <a:t> </a:t>
            </a:r>
            <a:r>
              <a:rPr sz="1700" dirty="0">
                <a:solidFill>
                  <a:srgbClr val="585858"/>
                </a:solidFill>
                <a:latin typeface="Century Gothic"/>
                <a:cs typeface="Century Gothic"/>
              </a:rPr>
              <a:t>I.</a:t>
            </a:r>
            <a:r>
              <a:rPr sz="1700" spc="-40" dirty="0">
                <a:solidFill>
                  <a:srgbClr val="585858"/>
                </a:solidFill>
                <a:latin typeface="Century Gothic"/>
                <a:cs typeface="Century Gothic"/>
              </a:rPr>
              <a:t> </a:t>
            </a:r>
            <a:r>
              <a:rPr sz="1700" dirty="0">
                <a:solidFill>
                  <a:srgbClr val="585858"/>
                </a:solidFill>
                <a:latin typeface="Century Gothic"/>
                <a:cs typeface="Century Gothic"/>
              </a:rPr>
              <a:t>Torry</a:t>
            </a:r>
            <a:r>
              <a:rPr sz="1700" spc="-20" dirty="0">
                <a:solidFill>
                  <a:srgbClr val="585858"/>
                </a:solidFill>
                <a:latin typeface="Century Gothic"/>
                <a:cs typeface="Century Gothic"/>
              </a:rPr>
              <a:t> </a:t>
            </a:r>
            <a:r>
              <a:rPr sz="1700" dirty="0">
                <a:solidFill>
                  <a:srgbClr val="585858"/>
                </a:solidFill>
                <a:latin typeface="Century Gothic"/>
                <a:cs typeface="Century Gothic"/>
              </a:rPr>
              <a:t>– Assistant</a:t>
            </a:r>
            <a:r>
              <a:rPr sz="1700" spc="-35" dirty="0">
                <a:solidFill>
                  <a:srgbClr val="585858"/>
                </a:solidFill>
                <a:latin typeface="Century Gothic"/>
                <a:cs typeface="Century Gothic"/>
              </a:rPr>
              <a:t> </a:t>
            </a:r>
            <a:r>
              <a:rPr sz="1700" dirty="0">
                <a:solidFill>
                  <a:srgbClr val="585858"/>
                </a:solidFill>
                <a:latin typeface="Century Gothic"/>
                <a:cs typeface="Century Gothic"/>
              </a:rPr>
              <a:t>Dean,</a:t>
            </a:r>
            <a:r>
              <a:rPr sz="1700" spc="-20" dirty="0">
                <a:solidFill>
                  <a:srgbClr val="585858"/>
                </a:solidFill>
                <a:latin typeface="Century Gothic"/>
                <a:cs typeface="Century Gothic"/>
              </a:rPr>
              <a:t> </a:t>
            </a:r>
            <a:r>
              <a:rPr sz="1700" dirty="0">
                <a:solidFill>
                  <a:srgbClr val="585858"/>
                </a:solidFill>
                <a:latin typeface="Century Gothic"/>
                <a:cs typeface="Century Gothic"/>
              </a:rPr>
              <a:t>Academic</a:t>
            </a:r>
            <a:r>
              <a:rPr sz="1700" spc="-20" dirty="0">
                <a:solidFill>
                  <a:srgbClr val="585858"/>
                </a:solidFill>
                <a:latin typeface="Century Gothic"/>
                <a:cs typeface="Century Gothic"/>
              </a:rPr>
              <a:t> </a:t>
            </a:r>
            <a:r>
              <a:rPr sz="1700" dirty="0">
                <a:solidFill>
                  <a:srgbClr val="585858"/>
                </a:solidFill>
                <a:latin typeface="Century Gothic"/>
                <a:cs typeface="Century Gothic"/>
              </a:rPr>
              <a:t>Services</a:t>
            </a:r>
            <a:r>
              <a:rPr sz="1700" spc="-55" dirty="0">
                <a:solidFill>
                  <a:srgbClr val="585858"/>
                </a:solidFill>
                <a:latin typeface="Century Gothic"/>
                <a:cs typeface="Century Gothic"/>
              </a:rPr>
              <a:t> </a:t>
            </a:r>
            <a:r>
              <a:rPr sz="1700" dirty="0">
                <a:solidFill>
                  <a:srgbClr val="585858"/>
                </a:solidFill>
                <a:latin typeface="Century Gothic"/>
                <a:cs typeface="Century Gothic"/>
              </a:rPr>
              <a:t>&amp;</a:t>
            </a:r>
            <a:r>
              <a:rPr sz="1700" spc="-10" dirty="0">
                <a:solidFill>
                  <a:srgbClr val="585858"/>
                </a:solidFill>
                <a:latin typeface="Century Gothic"/>
                <a:cs typeface="Century Gothic"/>
              </a:rPr>
              <a:t> </a:t>
            </a:r>
            <a:r>
              <a:rPr sz="1700" dirty="0">
                <a:solidFill>
                  <a:srgbClr val="585858"/>
                </a:solidFill>
                <a:latin typeface="Century Gothic"/>
                <a:cs typeface="Century Gothic"/>
              </a:rPr>
              <a:t>Professional</a:t>
            </a:r>
            <a:r>
              <a:rPr sz="1700" spc="-5" dirty="0">
                <a:solidFill>
                  <a:srgbClr val="585858"/>
                </a:solidFill>
                <a:latin typeface="Century Gothic"/>
                <a:cs typeface="Century Gothic"/>
              </a:rPr>
              <a:t> </a:t>
            </a:r>
            <a:r>
              <a:rPr sz="1700" spc="-10" dirty="0">
                <a:solidFill>
                  <a:srgbClr val="585858"/>
                </a:solidFill>
                <a:latin typeface="Century Gothic"/>
                <a:cs typeface="Century Gothic"/>
              </a:rPr>
              <a:t>Development </a:t>
            </a:r>
            <a:r>
              <a:rPr sz="1700" dirty="0">
                <a:solidFill>
                  <a:srgbClr val="585858"/>
                </a:solidFill>
                <a:latin typeface="Century Gothic"/>
                <a:cs typeface="Century Gothic"/>
              </a:rPr>
              <a:t>Sean</a:t>
            </a:r>
            <a:r>
              <a:rPr sz="1700" spc="-30" dirty="0">
                <a:solidFill>
                  <a:srgbClr val="585858"/>
                </a:solidFill>
                <a:latin typeface="Century Gothic"/>
                <a:cs typeface="Century Gothic"/>
              </a:rPr>
              <a:t> </a:t>
            </a:r>
            <a:r>
              <a:rPr sz="1700" dirty="0">
                <a:solidFill>
                  <a:srgbClr val="585858"/>
                </a:solidFill>
                <a:latin typeface="Century Gothic"/>
                <a:cs typeface="Century Gothic"/>
              </a:rPr>
              <a:t>Lynam</a:t>
            </a:r>
            <a:r>
              <a:rPr sz="1700" spc="-20" dirty="0">
                <a:solidFill>
                  <a:srgbClr val="585858"/>
                </a:solidFill>
                <a:latin typeface="Century Gothic"/>
                <a:cs typeface="Century Gothic"/>
              </a:rPr>
              <a:t> </a:t>
            </a:r>
            <a:r>
              <a:rPr sz="1700" dirty="0">
                <a:solidFill>
                  <a:srgbClr val="585858"/>
                </a:solidFill>
                <a:latin typeface="Century Gothic"/>
                <a:cs typeface="Century Gothic"/>
              </a:rPr>
              <a:t>–</a:t>
            </a:r>
            <a:r>
              <a:rPr sz="1700" spc="-5" dirty="0">
                <a:solidFill>
                  <a:srgbClr val="585858"/>
                </a:solidFill>
                <a:latin typeface="Century Gothic"/>
                <a:cs typeface="Century Gothic"/>
              </a:rPr>
              <a:t> </a:t>
            </a:r>
            <a:r>
              <a:rPr sz="1700" dirty="0">
                <a:solidFill>
                  <a:srgbClr val="585858"/>
                </a:solidFill>
                <a:latin typeface="Century Gothic"/>
                <a:cs typeface="Century Gothic"/>
              </a:rPr>
              <a:t>Graduation</a:t>
            </a:r>
            <a:r>
              <a:rPr sz="1700" spc="-20" dirty="0">
                <a:solidFill>
                  <a:srgbClr val="585858"/>
                </a:solidFill>
                <a:latin typeface="Century Gothic"/>
                <a:cs typeface="Century Gothic"/>
              </a:rPr>
              <a:t> </a:t>
            </a:r>
            <a:r>
              <a:rPr sz="1700" spc="-10" dirty="0">
                <a:solidFill>
                  <a:srgbClr val="585858"/>
                </a:solidFill>
                <a:latin typeface="Century Gothic"/>
                <a:cs typeface="Century Gothic"/>
              </a:rPr>
              <a:t>Coordinator</a:t>
            </a:r>
            <a:endParaRPr sz="1700" dirty="0">
              <a:latin typeface="Century Gothic"/>
              <a:cs typeface="Century Gothic"/>
            </a:endParaRPr>
          </a:p>
          <a:p>
            <a:pPr marL="12700" marR="505459">
              <a:lnSpc>
                <a:spcPts val="2840"/>
              </a:lnSpc>
              <a:spcBef>
                <a:spcPts val="95"/>
              </a:spcBef>
            </a:pPr>
            <a:r>
              <a:rPr sz="1700" dirty="0">
                <a:solidFill>
                  <a:srgbClr val="585858"/>
                </a:solidFill>
                <a:latin typeface="Century Gothic"/>
                <a:cs typeface="Century Gothic"/>
              </a:rPr>
              <a:t>Alexis</a:t>
            </a:r>
            <a:r>
              <a:rPr sz="1700" spc="-60" dirty="0">
                <a:solidFill>
                  <a:srgbClr val="585858"/>
                </a:solidFill>
                <a:latin typeface="Century Gothic"/>
                <a:cs typeface="Century Gothic"/>
              </a:rPr>
              <a:t> </a:t>
            </a:r>
            <a:r>
              <a:rPr sz="1700" dirty="0">
                <a:solidFill>
                  <a:srgbClr val="585858"/>
                </a:solidFill>
                <a:latin typeface="Century Gothic"/>
                <a:cs typeface="Century Gothic"/>
              </a:rPr>
              <a:t>Malbroux–</a:t>
            </a:r>
            <a:r>
              <a:rPr sz="1700" spc="-45" dirty="0">
                <a:solidFill>
                  <a:srgbClr val="585858"/>
                </a:solidFill>
                <a:latin typeface="Century Gothic"/>
                <a:cs typeface="Century Gothic"/>
              </a:rPr>
              <a:t> </a:t>
            </a:r>
            <a:r>
              <a:rPr sz="1700" dirty="0">
                <a:solidFill>
                  <a:srgbClr val="585858"/>
                </a:solidFill>
                <a:latin typeface="Century Gothic"/>
                <a:cs typeface="Century Gothic"/>
              </a:rPr>
              <a:t>Senior</a:t>
            </a:r>
            <a:r>
              <a:rPr sz="1700" spc="-50" dirty="0">
                <a:solidFill>
                  <a:srgbClr val="585858"/>
                </a:solidFill>
                <a:latin typeface="Century Gothic"/>
                <a:cs typeface="Century Gothic"/>
              </a:rPr>
              <a:t> </a:t>
            </a:r>
            <a:r>
              <a:rPr sz="1700" dirty="0">
                <a:solidFill>
                  <a:srgbClr val="585858"/>
                </a:solidFill>
                <a:latin typeface="Century Gothic"/>
                <a:cs typeface="Century Gothic"/>
              </a:rPr>
              <a:t>Academic</a:t>
            </a:r>
            <a:r>
              <a:rPr sz="1700" spc="-30" dirty="0">
                <a:solidFill>
                  <a:srgbClr val="585858"/>
                </a:solidFill>
                <a:latin typeface="Century Gothic"/>
                <a:cs typeface="Century Gothic"/>
              </a:rPr>
              <a:t> </a:t>
            </a:r>
            <a:r>
              <a:rPr sz="1700" dirty="0">
                <a:solidFill>
                  <a:srgbClr val="585858"/>
                </a:solidFill>
                <a:latin typeface="Century Gothic"/>
                <a:cs typeface="Century Gothic"/>
              </a:rPr>
              <a:t>Services</a:t>
            </a:r>
            <a:r>
              <a:rPr sz="1700" spc="-70" dirty="0">
                <a:solidFill>
                  <a:srgbClr val="585858"/>
                </a:solidFill>
                <a:latin typeface="Century Gothic"/>
                <a:cs typeface="Century Gothic"/>
              </a:rPr>
              <a:t> </a:t>
            </a:r>
            <a:r>
              <a:rPr sz="1700" dirty="0">
                <a:solidFill>
                  <a:srgbClr val="585858"/>
                </a:solidFill>
                <a:latin typeface="Century Gothic"/>
                <a:cs typeface="Century Gothic"/>
              </a:rPr>
              <a:t>Officer</a:t>
            </a:r>
            <a:r>
              <a:rPr lang="en-US" sz="1700" spc="-35" dirty="0">
                <a:solidFill>
                  <a:srgbClr val="585858"/>
                </a:solidFill>
                <a:latin typeface="Century Gothic"/>
                <a:cs typeface="Century Gothic"/>
              </a:rPr>
              <a:t>-</a:t>
            </a:r>
            <a:r>
              <a:rPr sz="1700" dirty="0">
                <a:solidFill>
                  <a:srgbClr val="585858"/>
                </a:solidFill>
                <a:latin typeface="Century Gothic"/>
                <a:cs typeface="Century Gothic"/>
              </a:rPr>
              <a:t>Campus</a:t>
            </a:r>
            <a:r>
              <a:rPr sz="1700" spc="-15" dirty="0">
                <a:solidFill>
                  <a:srgbClr val="585858"/>
                </a:solidFill>
                <a:latin typeface="Century Gothic"/>
                <a:cs typeface="Century Gothic"/>
              </a:rPr>
              <a:t> </a:t>
            </a:r>
            <a:endParaRPr lang="en-US" sz="1700" spc="-50" dirty="0">
              <a:solidFill>
                <a:srgbClr val="585858"/>
              </a:solidFill>
              <a:latin typeface="Century Gothic"/>
              <a:cs typeface="Century Gothic"/>
            </a:endParaRPr>
          </a:p>
          <a:p>
            <a:pPr marL="12700" marR="505459">
              <a:lnSpc>
                <a:spcPts val="2840"/>
              </a:lnSpc>
              <a:spcBef>
                <a:spcPts val="95"/>
              </a:spcBef>
            </a:pPr>
            <a:r>
              <a:rPr sz="1700" dirty="0">
                <a:solidFill>
                  <a:srgbClr val="585858"/>
                </a:solidFill>
                <a:latin typeface="Century Gothic"/>
                <a:cs typeface="Century Gothic"/>
              </a:rPr>
              <a:t>Cassaundra</a:t>
            </a:r>
            <a:r>
              <a:rPr sz="1700" spc="-10" dirty="0">
                <a:solidFill>
                  <a:srgbClr val="585858"/>
                </a:solidFill>
                <a:latin typeface="Century Gothic"/>
                <a:cs typeface="Century Gothic"/>
              </a:rPr>
              <a:t> </a:t>
            </a:r>
            <a:r>
              <a:rPr sz="1700" dirty="0">
                <a:solidFill>
                  <a:srgbClr val="585858"/>
                </a:solidFill>
                <a:latin typeface="Century Gothic"/>
                <a:cs typeface="Century Gothic"/>
              </a:rPr>
              <a:t>L.</a:t>
            </a:r>
            <a:r>
              <a:rPr sz="1700" spc="-15" dirty="0">
                <a:solidFill>
                  <a:srgbClr val="585858"/>
                </a:solidFill>
                <a:latin typeface="Century Gothic"/>
                <a:cs typeface="Century Gothic"/>
              </a:rPr>
              <a:t> </a:t>
            </a:r>
            <a:r>
              <a:rPr sz="1700" dirty="0">
                <a:solidFill>
                  <a:srgbClr val="585858"/>
                </a:solidFill>
                <a:latin typeface="Century Gothic"/>
                <a:cs typeface="Century Gothic"/>
              </a:rPr>
              <a:t>Klinko–</a:t>
            </a:r>
            <a:r>
              <a:rPr sz="1700" spc="-50" dirty="0">
                <a:solidFill>
                  <a:srgbClr val="585858"/>
                </a:solidFill>
                <a:latin typeface="Century Gothic"/>
                <a:cs typeface="Century Gothic"/>
              </a:rPr>
              <a:t> </a:t>
            </a:r>
            <a:r>
              <a:rPr sz="1700" dirty="0">
                <a:solidFill>
                  <a:srgbClr val="585858"/>
                </a:solidFill>
                <a:latin typeface="Century Gothic"/>
                <a:cs typeface="Century Gothic"/>
              </a:rPr>
              <a:t>Academic</a:t>
            </a:r>
            <a:r>
              <a:rPr sz="1700" spc="-45" dirty="0">
                <a:solidFill>
                  <a:srgbClr val="585858"/>
                </a:solidFill>
                <a:latin typeface="Century Gothic"/>
                <a:cs typeface="Century Gothic"/>
              </a:rPr>
              <a:t> </a:t>
            </a:r>
            <a:r>
              <a:rPr sz="1700">
                <a:solidFill>
                  <a:srgbClr val="585858"/>
                </a:solidFill>
                <a:latin typeface="Century Gothic"/>
                <a:cs typeface="Century Gothic"/>
              </a:rPr>
              <a:t>Services</a:t>
            </a:r>
            <a:r>
              <a:rPr sz="1700" spc="-50">
                <a:solidFill>
                  <a:srgbClr val="585858"/>
                </a:solidFill>
                <a:latin typeface="Century Gothic"/>
                <a:cs typeface="Century Gothic"/>
              </a:rPr>
              <a:t> </a:t>
            </a:r>
            <a:r>
              <a:rPr sz="1700">
                <a:solidFill>
                  <a:srgbClr val="585858"/>
                </a:solidFill>
                <a:latin typeface="Century Gothic"/>
                <a:cs typeface="Century Gothic"/>
              </a:rPr>
              <a:t>Officer</a:t>
            </a:r>
            <a:r>
              <a:rPr lang="en-US" sz="1700" spc="-45" dirty="0">
                <a:solidFill>
                  <a:srgbClr val="585858"/>
                </a:solidFill>
                <a:latin typeface="Century Gothic"/>
                <a:cs typeface="Century Gothic"/>
              </a:rPr>
              <a:t>-</a:t>
            </a:r>
            <a:r>
              <a:rPr sz="1700">
                <a:solidFill>
                  <a:srgbClr val="585858"/>
                </a:solidFill>
                <a:latin typeface="Century Gothic"/>
                <a:cs typeface="Century Gothic"/>
              </a:rPr>
              <a:t>LSU</a:t>
            </a:r>
            <a:r>
              <a:rPr sz="1700" spc="-25">
                <a:solidFill>
                  <a:srgbClr val="585858"/>
                </a:solidFill>
                <a:latin typeface="Century Gothic"/>
                <a:cs typeface="Century Gothic"/>
              </a:rPr>
              <a:t> </a:t>
            </a:r>
            <a:r>
              <a:rPr sz="1700" dirty="0">
                <a:solidFill>
                  <a:srgbClr val="585858"/>
                </a:solidFill>
                <a:latin typeface="Century Gothic"/>
                <a:cs typeface="Century Gothic"/>
              </a:rPr>
              <a:t>Online</a:t>
            </a:r>
            <a:r>
              <a:rPr sz="1700" spc="-60" dirty="0">
                <a:solidFill>
                  <a:srgbClr val="585858"/>
                </a:solidFill>
                <a:latin typeface="Century Gothic"/>
                <a:cs typeface="Century Gothic"/>
              </a:rPr>
              <a:t> </a:t>
            </a:r>
            <a:r>
              <a:rPr sz="1700" dirty="0">
                <a:solidFill>
                  <a:srgbClr val="585858"/>
                </a:solidFill>
                <a:latin typeface="Century Gothic"/>
                <a:cs typeface="Century Gothic"/>
              </a:rPr>
              <a:t>&amp;</a:t>
            </a:r>
            <a:r>
              <a:rPr sz="1700" spc="-20" dirty="0">
                <a:solidFill>
                  <a:srgbClr val="585858"/>
                </a:solidFill>
                <a:latin typeface="Century Gothic"/>
                <a:cs typeface="Century Gothic"/>
              </a:rPr>
              <a:t> </a:t>
            </a:r>
            <a:r>
              <a:rPr sz="1700" dirty="0">
                <a:solidFill>
                  <a:srgbClr val="585858"/>
                </a:solidFill>
                <a:latin typeface="Century Gothic"/>
                <a:cs typeface="Century Gothic"/>
              </a:rPr>
              <a:t>Non-</a:t>
            </a:r>
            <a:r>
              <a:rPr sz="1700" spc="-10" dirty="0">
                <a:solidFill>
                  <a:srgbClr val="585858"/>
                </a:solidFill>
                <a:latin typeface="Century Gothic"/>
                <a:cs typeface="Century Gothic"/>
              </a:rPr>
              <a:t>Degree</a:t>
            </a:r>
            <a:endParaRPr lang="en-US" sz="1700" spc="-10" dirty="0">
              <a:solidFill>
                <a:srgbClr val="585858"/>
              </a:solidFill>
              <a:latin typeface="Century Gothic"/>
              <a:cs typeface="Century Gothic"/>
            </a:endParaRPr>
          </a:p>
          <a:p>
            <a:pPr marL="12700" marR="505459">
              <a:lnSpc>
                <a:spcPts val="2840"/>
              </a:lnSpc>
              <a:spcBef>
                <a:spcPts val="95"/>
              </a:spcBef>
            </a:pPr>
            <a:r>
              <a:rPr lang="en-US" sz="1700" dirty="0">
                <a:solidFill>
                  <a:srgbClr val="585858"/>
                </a:solidFill>
                <a:latin typeface="Century Gothic"/>
                <a:cs typeface="Century Gothic"/>
              </a:rPr>
              <a:t>Linda</a:t>
            </a:r>
            <a:r>
              <a:rPr lang="en-US" sz="1700" spc="-20" dirty="0">
                <a:solidFill>
                  <a:srgbClr val="585858"/>
                </a:solidFill>
                <a:latin typeface="Century Gothic"/>
                <a:cs typeface="Century Gothic"/>
              </a:rPr>
              <a:t> </a:t>
            </a:r>
            <a:r>
              <a:rPr lang="en-US" sz="1700" dirty="0">
                <a:solidFill>
                  <a:srgbClr val="585858"/>
                </a:solidFill>
                <a:latin typeface="Century Gothic"/>
                <a:cs typeface="Century Gothic"/>
              </a:rPr>
              <a:t>K.</a:t>
            </a:r>
            <a:r>
              <a:rPr lang="en-US" sz="1700" spc="-15" dirty="0">
                <a:solidFill>
                  <a:srgbClr val="585858"/>
                </a:solidFill>
                <a:latin typeface="Century Gothic"/>
                <a:cs typeface="Century Gothic"/>
              </a:rPr>
              <a:t> </a:t>
            </a:r>
            <a:r>
              <a:rPr lang="en-US" sz="1700" dirty="0">
                <a:solidFill>
                  <a:srgbClr val="585858"/>
                </a:solidFill>
                <a:latin typeface="Century Gothic"/>
                <a:cs typeface="Century Gothic"/>
              </a:rPr>
              <a:t>Levy–</a:t>
            </a:r>
            <a:r>
              <a:rPr lang="en-US" sz="1700" spc="-35" dirty="0">
                <a:solidFill>
                  <a:srgbClr val="585858"/>
                </a:solidFill>
                <a:latin typeface="Century Gothic"/>
                <a:cs typeface="Century Gothic"/>
              </a:rPr>
              <a:t> </a:t>
            </a:r>
            <a:r>
              <a:rPr lang="en-US" sz="1700" dirty="0">
                <a:solidFill>
                  <a:srgbClr val="585858"/>
                </a:solidFill>
                <a:latin typeface="Century Gothic"/>
                <a:cs typeface="Century Gothic"/>
              </a:rPr>
              <a:t>Dissertation</a:t>
            </a:r>
            <a:r>
              <a:rPr lang="en-US" sz="1700" spc="-15" dirty="0">
                <a:solidFill>
                  <a:srgbClr val="585858"/>
                </a:solidFill>
                <a:latin typeface="Century Gothic"/>
                <a:cs typeface="Century Gothic"/>
              </a:rPr>
              <a:t> </a:t>
            </a:r>
            <a:r>
              <a:rPr lang="en-US" sz="1700" spc="-10" dirty="0">
                <a:solidFill>
                  <a:srgbClr val="585858"/>
                </a:solidFill>
                <a:latin typeface="Century Gothic"/>
                <a:cs typeface="Century Gothic"/>
              </a:rPr>
              <a:t>Editor </a:t>
            </a:r>
          </a:p>
          <a:p>
            <a:pPr marL="12700" marR="505459">
              <a:lnSpc>
                <a:spcPts val="2840"/>
              </a:lnSpc>
              <a:spcBef>
                <a:spcPts val="95"/>
              </a:spcBef>
            </a:pPr>
            <a:r>
              <a:rPr lang="en-US" sz="1700" dirty="0">
                <a:solidFill>
                  <a:srgbClr val="585858"/>
                </a:solidFill>
                <a:latin typeface="Century Gothic"/>
                <a:cs typeface="Century Gothic"/>
              </a:rPr>
              <a:t>Kimber</a:t>
            </a:r>
            <a:r>
              <a:rPr lang="en-US" sz="1700" spc="-35" dirty="0">
                <a:solidFill>
                  <a:srgbClr val="585858"/>
                </a:solidFill>
                <a:latin typeface="Century Gothic"/>
                <a:cs typeface="Century Gothic"/>
              </a:rPr>
              <a:t> </a:t>
            </a:r>
            <a:r>
              <a:rPr lang="en-US" sz="1700" dirty="0">
                <a:solidFill>
                  <a:srgbClr val="585858"/>
                </a:solidFill>
                <a:latin typeface="Century Gothic"/>
                <a:cs typeface="Century Gothic"/>
              </a:rPr>
              <a:t>Peters–</a:t>
            </a:r>
            <a:r>
              <a:rPr lang="en-US" sz="1700" spc="-15" dirty="0">
                <a:solidFill>
                  <a:srgbClr val="585858"/>
                </a:solidFill>
                <a:latin typeface="Century Gothic"/>
                <a:cs typeface="Century Gothic"/>
              </a:rPr>
              <a:t> </a:t>
            </a:r>
            <a:r>
              <a:rPr lang="en-US" sz="1700" dirty="0">
                <a:solidFill>
                  <a:srgbClr val="585858"/>
                </a:solidFill>
                <a:latin typeface="Century Gothic"/>
                <a:cs typeface="Century Gothic"/>
              </a:rPr>
              <a:t>Thesis</a:t>
            </a:r>
            <a:r>
              <a:rPr lang="en-US" sz="1700" spc="-45" dirty="0">
                <a:solidFill>
                  <a:srgbClr val="585858"/>
                </a:solidFill>
                <a:latin typeface="Century Gothic"/>
                <a:cs typeface="Century Gothic"/>
              </a:rPr>
              <a:t> </a:t>
            </a:r>
            <a:r>
              <a:rPr lang="en-US" sz="1700" spc="-10" dirty="0">
                <a:solidFill>
                  <a:srgbClr val="585858"/>
                </a:solidFill>
                <a:latin typeface="Century Gothic"/>
                <a:cs typeface="Century Gothic"/>
              </a:rPr>
              <a:t>Editor</a:t>
            </a:r>
            <a:endParaRPr lang="en-US" sz="1700" dirty="0">
              <a:latin typeface="Century Gothic"/>
              <a:cs typeface="Century Gothic"/>
            </a:endParaRPr>
          </a:p>
        </p:txBody>
      </p:sp>
      <p:grpSp>
        <p:nvGrpSpPr>
          <p:cNvPr id="9" name="object 9"/>
          <p:cNvGrpSpPr/>
          <p:nvPr/>
        </p:nvGrpSpPr>
        <p:grpSpPr>
          <a:xfrm>
            <a:off x="-7937" y="6169024"/>
            <a:ext cx="12207875" cy="697230"/>
            <a:chOff x="-7937" y="6169024"/>
            <a:chExt cx="12207875" cy="697230"/>
          </a:xfrm>
        </p:grpSpPr>
        <p:sp>
          <p:nvSpPr>
            <p:cNvPr id="10" name="object 10"/>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11" name="object 11"/>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12" name="object 12" descr="A yellow text on a black background"/>
            <p:cNvPicPr/>
            <p:nvPr/>
          </p:nvPicPr>
          <p:blipFill>
            <a:blip r:embed="rId4" cstate="print"/>
            <a:stretch>
              <a:fillRect/>
            </a:stretch>
          </p:blipFill>
          <p:spPr>
            <a:xfrm>
              <a:off x="215963" y="6341922"/>
              <a:ext cx="2936748" cy="370179"/>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684337" y="685548"/>
            <a:ext cx="7661909" cy="513715"/>
          </a:xfrm>
          <a:prstGeom prst="rect">
            <a:avLst/>
          </a:prstGeom>
        </p:spPr>
        <p:txBody>
          <a:bodyPr vert="horz" wrap="square" lIns="0" tIns="13335" rIns="0" bIns="0" rtlCol="0">
            <a:spAutoFit/>
          </a:bodyPr>
          <a:lstStyle/>
          <a:p>
            <a:pPr marL="12700">
              <a:lnSpc>
                <a:spcPct val="100000"/>
              </a:lnSpc>
              <a:spcBef>
                <a:spcPts val="105"/>
              </a:spcBef>
            </a:pPr>
            <a:r>
              <a:rPr sz="3200" b="0" dirty="0">
                <a:latin typeface="Century Gothic"/>
                <a:cs typeface="Century Gothic"/>
              </a:rPr>
              <a:t>Request</a:t>
            </a:r>
            <a:r>
              <a:rPr sz="3200" b="0" spc="-40" dirty="0">
                <a:latin typeface="Century Gothic"/>
                <a:cs typeface="Century Gothic"/>
              </a:rPr>
              <a:t> </a:t>
            </a:r>
            <a:r>
              <a:rPr sz="3200" b="0" dirty="0">
                <a:latin typeface="Century Gothic"/>
                <a:cs typeface="Century Gothic"/>
              </a:rPr>
              <a:t>for</a:t>
            </a:r>
            <a:r>
              <a:rPr sz="3200" b="0" spc="-20" dirty="0">
                <a:latin typeface="Century Gothic"/>
                <a:cs typeface="Century Gothic"/>
              </a:rPr>
              <a:t> </a:t>
            </a:r>
            <a:r>
              <a:rPr sz="3200" b="0" dirty="0">
                <a:latin typeface="Century Gothic"/>
                <a:cs typeface="Century Gothic"/>
              </a:rPr>
              <a:t>Defense</a:t>
            </a:r>
            <a:r>
              <a:rPr sz="3200" b="0" spc="-45" dirty="0">
                <a:latin typeface="Century Gothic"/>
                <a:cs typeface="Century Gothic"/>
              </a:rPr>
              <a:t> </a:t>
            </a:r>
            <a:r>
              <a:rPr sz="3200" b="0" dirty="0">
                <a:latin typeface="Century Gothic"/>
                <a:cs typeface="Century Gothic"/>
              </a:rPr>
              <a:t>and</a:t>
            </a:r>
            <a:r>
              <a:rPr sz="3200" b="0" spc="-20" dirty="0">
                <a:latin typeface="Century Gothic"/>
                <a:cs typeface="Century Gothic"/>
              </a:rPr>
              <a:t> </a:t>
            </a:r>
            <a:r>
              <a:rPr sz="3200" b="0" dirty="0">
                <a:latin typeface="Century Gothic"/>
                <a:cs typeface="Century Gothic"/>
              </a:rPr>
              <a:t>Degree</a:t>
            </a:r>
            <a:r>
              <a:rPr sz="3200" b="0" spc="-50" dirty="0">
                <a:latin typeface="Century Gothic"/>
                <a:cs typeface="Century Gothic"/>
              </a:rPr>
              <a:t> </a:t>
            </a:r>
            <a:r>
              <a:rPr sz="3200" b="0" spc="-10" dirty="0">
                <a:latin typeface="Century Gothic"/>
                <a:cs typeface="Century Gothic"/>
              </a:rPr>
              <a:t>Audit</a:t>
            </a:r>
            <a:endParaRPr sz="3200" dirty="0">
              <a:latin typeface="Century Gothic"/>
              <a:cs typeface="Century Gothic"/>
            </a:endParaRPr>
          </a:p>
        </p:txBody>
      </p:sp>
      <p:sp>
        <p:nvSpPr>
          <p:cNvPr id="3" name="object 3"/>
          <p:cNvSpPr txBox="1"/>
          <p:nvPr/>
        </p:nvSpPr>
        <p:spPr>
          <a:xfrm>
            <a:off x="9314484" y="685548"/>
            <a:ext cx="2361565"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178DBA"/>
                </a:solidFill>
                <a:latin typeface="Century Gothic"/>
                <a:cs typeface="Century Gothic"/>
              </a:rPr>
              <a:t>(continued)</a:t>
            </a:r>
            <a:endParaRPr sz="3200" dirty="0">
              <a:latin typeface="Century Gothic"/>
              <a:cs typeface="Century Gothic"/>
            </a:endParaRPr>
          </a:p>
        </p:txBody>
      </p:sp>
      <p:sp>
        <p:nvSpPr>
          <p:cNvPr id="4" name="object 4"/>
          <p:cNvSpPr txBox="1"/>
          <p:nvPr/>
        </p:nvSpPr>
        <p:spPr>
          <a:xfrm>
            <a:off x="1981200" y="1363024"/>
            <a:ext cx="31508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Century Gothic"/>
                <a:cs typeface="Century Gothic"/>
              </a:rPr>
              <a:t>Advisory</a:t>
            </a:r>
            <a:r>
              <a:rPr sz="2400" spc="-120" dirty="0">
                <a:solidFill>
                  <a:srgbClr val="404040"/>
                </a:solidFill>
                <a:latin typeface="Century Gothic"/>
                <a:cs typeface="Century Gothic"/>
              </a:rPr>
              <a:t> </a:t>
            </a:r>
            <a:r>
              <a:rPr sz="2400" spc="-10" dirty="0">
                <a:solidFill>
                  <a:srgbClr val="404040"/>
                </a:solidFill>
                <a:latin typeface="Century Gothic"/>
                <a:cs typeface="Century Gothic"/>
              </a:rPr>
              <a:t>Committees</a:t>
            </a:r>
            <a:endParaRPr sz="2400" dirty="0">
              <a:latin typeface="Century Gothic"/>
              <a:cs typeface="Century Gothic"/>
            </a:endParaRPr>
          </a:p>
        </p:txBody>
      </p:sp>
      <p:sp>
        <p:nvSpPr>
          <p:cNvPr id="5" name="object 5"/>
          <p:cNvSpPr txBox="1"/>
          <p:nvPr/>
        </p:nvSpPr>
        <p:spPr>
          <a:xfrm>
            <a:off x="1922449" y="1712588"/>
            <a:ext cx="9753600" cy="4018408"/>
          </a:xfrm>
          <a:prstGeom prst="rect">
            <a:avLst/>
          </a:prstGeom>
        </p:spPr>
        <p:txBody>
          <a:bodyPr vert="horz" wrap="square" lIns="0" tIns="106045" rIns="0" bIns="0" rtlCol="0">
            <a:spAutoFit/>
          </a:bodyPr>
          <a:lstStyle/>
          <a:p>
            <a:pPr marL="12700">
              <a:lnSpc>
                <a:spcPct val="100000"/>
              </a:lnSpc>
              <a:spcBef>
                <a:spcPts val="835"/>
              </a:spcBef>
            </a:pPr>
            <a:r>
              <a:rPr sz="1900" dirty="0">
                <a:solidFill>
                  <a:srgbClr val="353535"/>
                </a:solidFill>
                <a:latin typeface="Wingdings 3"/>
                <a:cs typeface="Wingdings 3"/>
              </a:rPr>
              <a:t></a:t>
            </a:r>
            <a:r>
              <a:rPr sz="1900" spc="40" dirty="0">
                <a:solidFill>
                  <a:srgbClr val="353535"/>
                </a:solidFill>
                <a:latin typeface="Times New Roman"/>
                <a:cs typeface="Times New Roman"/>
              </a:rPr>
              <a:t> </a:t>
            </a:r>
            <a:r>
              <a:rPr sz="1900" b="1" dirty="0">
                <a:solidFill>
                  <a:srgbClr val="404040"/>
                </a:solidFill>
                <a:latin typeface="Century Gothic"/>
                <a:cs typeface="Century Gothic"/>
              </a:rPr>
              <a:t>Master’s</a:t>
            </a:r>
            <a:r>
              <a:rPr sz="1900" b="1" spc="-10" dirty="0">
                <a:solidFill>
                  <a:srgbClr val="404040"/>
                </a:solidFill>
                <a:latin typeface="Century Gothic"/>
                <a:cs typeface="Century Gothic"/>
              </a:rPr>
              <a:t> </a:t>
            </a:r>
            <a:r>
              <a:rPr sz="1900" b="1" dirty="0">
                <a:solidFill>
                  <a:srgbClr val="404040"/>
                </a:solidFill>
                <a:latin typeface="Century Gothic"/>
                <a:cs typeface="Century Gothic"/>
              </a:rPr>
              <a:t>Committee</a:t>
            </a:r>
            <a:r>
              <a:rPr sz="1900" b="1" spc="-20" dirty="0">
                <a:solidFill>
                  <a:srgbClr val="404040"/>
                </a:solidFill>
                <a:latin typeface="Century Gothic"/>
                <a:cs typeface="Century Gothic"/>
              </a:rPr>
              <a:t> </a:t>
            </a:r>
            <a:r>
              <a:rPr sz="1900" b="1" spc="-10" dirty="0">
                <a:solidFill>
                  <a:srgbClr val="404040"/>
                </a:solidFill>
                <a:latin typeface="Century Gothic"/>
                <a:cs typeface="Century Gothic"/>
              </a:rPr>
              <a:t>Makeup</a:t>
            </a:r>
            <a:endParaRPr sz="1900" dirty="0">
              <a:latin typeface="Century Gothic"/>
              <a:cs typeface="Century Gothic"/>
            </a:endParaRPr>
          </a:p>
          <a:p>
            <a:pPr marL="469265">
              <a:lnSpc>
                <a:spcPct val="100000"/>
              </a:lnSpc>
              <a:spcBef>
                <a:spcPts val="615"/>
              </a:spcBef>
            </a:pPr>
            <a:r>
              <a:rPr sz="1600" dirty="0">
                <a:solidFill>
                  <a:srgbClr val="353535"/>
                </a:solidFill>
                <a:latin typeface="Wingdings 3"/>
                <a:cs typeface="Wingdings 3"/>
              </a:rPr>
              <a:t></a:t>
            </a:r>
            <a:r>
              <a:rPr sz="1600" spc="-65" dirty="0">
                <a:solidFill>
                  <a:srgbClr val="353535"/>
                </a:solidFill>
                <a:latin typeface="Times New Roman"/>
                <a:cs typeface="Times New Roman"/>
              </a:rPr>
              <a:t> </a:t>
            </a:r>
            <a:r>
              <a:rPr sz="1600" dirty="0">
                <a:solidFill>
                  <a:srgbClr val="404040"/>
                </a:solidFill>
                <a:latin typeface="Century Gothic"/>
                <a:cs typeface="Century Gothic"/>
              </a:rPr>
              <a:t>Minimum</a:t>
            </a:r>
            <a:r>
              <a:rPr sz="1600" spc="-35" dirty="0">
                <a:solidFill>
                  <a:srgbClr val="404040"/>
                </a:solidFill>
                <a:latin typeface="Century Gothic"/>
                <a:cs typeface="Century Gothic"/>
              </a:rPr>
              <a:t> </a:t>
            </a:r>
            <a:r>
              <a:rPr sz="1600" dirty="0">
                <a:solidFill>
                  <a:srgbClr val="404040"/>
                </a:solidFill>
                <a:latin typeface="Century Gothic"/>
                <a:cs typeface="Century Gothic"/>
              </a:rPr>
              <a:t>of</a:t>
            </a:r>
            <a:r>
              <a:rPr sz="1600" spc="-50" dirty="0">
                <a:solidFill>
                  <a:srgbClr val="404040"/>
                </a:solidFill>
                <a:latin typeface="Century Gothic"/>
                <a:cs typeface="Century Gothic"/>
              </a:rPr>
              <a:t> </a:t>
            </a:r>
            <a:r>
              <a:rPr sz="1600" dirty="0">
                <a:solidFill>
                  <a:srgbClr val="404040"/>
                </a:solidFill>
                <a:latin typeface="Century Gothic"/>
                <a:cs typeface="Century Gothic"/>
              </a:rPr>
              <a:t>three</a:t>
            </a:r>
            <a:r>
              <a:rPr sz="1600" spc="-30" dirty="0">
                <a:solidFill>
                  <a:srgbClr val="404040"/>
                </a:solidFill>
                <a:latin typeface="Century Gothic"/>
                <a:cs typeface="Century Gothic"/>
              </a:rPr>
              <a:t> </a:t>
            </a:r>
            <a:r>
              <a:rPr sz="1600" dirty="0">
                <a:solidFill>
                  <a:srgbClr val="404040"/>
                </a:solidFill>
                <a:latin typeface="Century Gothic"/>
                <a:cs typeface="Century Gothic"/>
              </a:rPr>
              <a:t>faculty</a:t>
            </a:r>
            <a:r>
              <a:rPr sz="1600" spc="-50" dirty="0">
                <a:solidFill>
                  <a:srgbClr val="404040"/>
                </a:solidFill>
                <a:latin typeface="Century Gothic"/>
                <a:cs typeface="Century Gothic"/>
              </a:rPr>
              <a:t> </a:t>
            </a:r>
            <a:r>
              <a:rPr sz="1600" spc="-10" dirty="0">
                <a:solidFill>
                  <a:srgbClr val="404040"/>
                </a:solidFill>
                <a:latin typeface="Century Gothic"/>
                <a:cs typeface="Century Gothic"/>
              </a:rPr>
              <a:t>members</a:t>
            </a:r>
            <a:endParaRPr sz="1600" dirty="0">
              <a:latin typeface="Century Gothic"/>
              <a:cs typeface="Century Gothic"/>
            </a:endParaRPr>
          </a:p>
          <a:p>
            <a:pPr marL="469265">
              <a:lnSpc>
                <a:spcPct val="100000"/>
              </a:lnSpc>
              <a:spcBef>
                <a:spcPts val="625"/>
              </a:spcBef>
            </a:pPr>
            <a:r>
              <a:rPr sz="1600" dirty="0">
                <a:solidFill>
                  <a:srgbClr val="353535"/>
                </a:solidFill>
                <a:latin typeface="Wingdings 3"/>
                <a:cs typeface="Wingdings 3"/>
              </a:rPr>
              <a:t></a:t>
            </a:r>
            <a:r>
              <a:rPr sz="1600" spc="-60" dirty="0">
                <a:solidFill>
                  <a:srgbClr val="353535"/>
                </a:solidFill>
                <a:latin typeface="Times New Roman"/>
                <a:cs typeface="Times New Roman"/>
              </a:rPr>
              <a:t> </a:t>
            </a:r>
            <a:r>
              <a:rPr sz="1600" dirty="0">
                <a:solidFill>
                  <a:srgbClr val="404040"/>
                </a:solidFill>
                <a:latin typeface="Century Gothic"/>
                <a:cs typeface="Century Gothic"/>
              </a:rPr>
              <a:t>Committee</a:t>
            </a:r>
            <a:r>
              <a:rPr sz="1600" spc="-15" dirty="0">
                <a:solidFill>
                  <a:srgbClr val="404040"/>
                </a:solidFill>
                <a:latin typeface="Century Gothic"/>
                <a:cs typeface="Century Gothic"/>
              </a:rPr>
              <a:t> </a:t>
            </a:r>
            <a:r>
              <a:rPr sz="1600" dirty="0">
                <a:solidFill>
                  <a:srgbClr val="404040"/>
                </a:solidFill>
                <a:latin typeface="Century Gothic"/>
                <a:cs typeface="Century Gothic"/>
              </a:rPr>
              <a:t>Chair</a:t>
            </a:r>
            <a:r>
              <a:rPr sz="1600" spc="-40" dirty="0">
                <a:solidFill>
                  <a:srgbClr val="404040"/>
                </a:solidFill>
                <a:latin typeface="Century Gothic"/>
                <a:cs typeface="Century Gothic"/>
              </a:rPr>
              <a:t> </a:t>
            </a:r>
            <a:r>
              <a:rPr sz="1600" dirty="0">
                <a:solidFill>
                  <a:srgbClr val="404040"/>
                </a:solidFill>
                <a:latin typeface="Century Gothic"/>
                <a:cs typeface="Century Gothic"/>
              </a:rPr>
              <a:t>must</a:t>
            </a:r>
            <a:r>
              <a:rPr sz="1600" spc="-45" dirty="0">
                <a:solidFill>
                  <a:srgbClr val="404040"/>
                </a:solidFill>
                <a:latin typeface="Century Gothic"/>
                <a:cs typeface="Century Gothic"/>
              </a:rPr>
              <a:t> </a:t>
            </a:r>
            <a:r>
              <a:rPr sz="1600" dirty="0">
                <a:solidFill>
                  <a:srgbClr val="404040"/>
                </a:solidFill>
                <a:latin typeface="Century Gothic"/>
                <a:cs typeface="Century Gothic"/>
              </a:rPr>
              <a:t>be</a:t>
            </a:r>
            <a:r>
              <a:rPr sz="1600" spc="-50" dirty="0">
                <a:solidFill>
                  <a:srgbClr val="404040"/>
                </a:solidFill>
                <a:latin typeface="Century Gothic"/>
                <a:cs typeface="Century Gothic"/>
              </a:rPr>
              <a:t> </a:t>
            </a:r>
            <a:r>
              <a:rPr sz="1600" dirty="0">
                <a:solidFill>
                  <a:srgbClr val="404040"/>
                </a:solidFill>
                <a:latin typeface="Century Gothic"/>
                <a:cs typeface="Century Gothic"/>
              </a:rPr>
              <a:t>from</a:t>
            </a:r>
            <a:r>
              <a:rPr sz="1600" spc="-25" dirty="0">
                <a:solidFill>
                  <a:srgbClr val="404040"/>
                </a:solidFill>
                <a:latin typeface="Century Gothic"/>
                <a:cs typeface="Century Gothic"/>
              </a:rPr>
              <a:t> </a:t>
            </a:r>
            <a:r>
              <a:rPr sz="1600" dirty="0">
                <a:solidFill>
                  <a:srgbClr val="404040"/>
                </a:solidFill>
                <a:latin typeface="Century Gothic"/>
                <a:cs typeface="Century Gothic"/>
              </a:rPr>
              <a:t>the</a:t>
            </a:r>
            <a:r>
              <a:rPr sz="1600" spc="-35" dirty="0">
                <a:solidFill>
                  <a:srgbClr val="404040"/>
                </a:solidFill>
                <a:latin typeface="Century Gothic"/>
                <a:cs typeface="Century Gothic"/>
              </a:rPr>
              <a:t> </a:t>
            </a:r>
            <a:r>
              <a:rPr sz="1600" dirty="0">
                <a:solidFill>
                  <a:srgbClr val="404040"/>
                </a:solidFill>
                <a:latin typeface="Century Gothic"/>
                <a:cs typeface="Century Gothic"/>
              </a:rPr>
              <a:t>major</a:t>
            </a:r>
            <a:r>
              <a:rPr sz="1600" spc="-45" dirty="0">
                <a:solidFill>
                  <a:srgbClr val="404040"/>
                </a:solidFill>
                <a:latin typeface="Century Gothic"/>
                <a:cs typeface="Century Gothic"/>
              </a:rPr>
              <a:t> </a:t>
            </a:r>
            <a:r>
              <a:rPr sz="1600" spc="-10" dirty="0">
                <a:solidFill>
                  <a:srgbClr val="404040"/>
                </a:solidFill>
                <a:latin typeface="Century Gothic"/>
                <a:cs typeface="Century Gothic"/>
              </a:rPr>
              <a:t>department</a:t>
            </a:r>
            <a:endParaRPr sz="1600" dirty="0">
              <a:latin typeface="Century Gothic"/>
              <a:cs typeface="Century Gothic"/>
            </a:endParaRPr>
          </a:p>
          <a:p>
            <a:pPr marL="469265">
              <a:lnSpc>
                <a:spcPct val="100000"/>
              </a:lnSpc>
              <a:spcBef>
                <a:spcPts val="610"/>
              </a:spcBef>
            </a:pPr>
            <a:r>
              <a:rPr sz="1600" dirty="0">
                <a:solidFill>
                  <a:srgbClr val="353535"/>
                </a:solidFill>
                <a:latin typeface="Wingdings 3"/>
                <a:cs typeface="Wingdings 3"/>
              </a:rPr>
              <a:t></a:t>
            </a:r>
            <a:r>
              <a:rPr sz="1600" spc="-65" dirty="0">
                <a:solidFill>
                  <a:srgbClr val="353535"/>
                </a:solidFill>
                <a:latin typeface="Times New Roman"/>
                <a:cs typeface="Times New Roman"/>
              </a:rPr>
              <a:t> </a:t>
            </a:r>
            <a:r>
              <a:rPr sz="1600" dirty="0">
                <a:solidFill>
                  <a:srgbClr val="404040"/>
                </a:solidFill>
                <a:latin typeface="Century Gothic"/>
                <a:cs typeface="Century Gothic"/>
              </a:rPr>
              <a:t>Master’s</a:t>
            </a:r>
            <a:r>
              <a:rPr sz="1600" spc="-25" dirty="0">
                <a:solidFill>
                  <a:srgbClr val="404040"/>
                </a:solidFill>
                <a:latin typeface="Century Gothic"/>
                <a:cs typeface="Century Gothic"/>
              </a:rPr>
              <a:t> </a:t>
            </a:r>
            <a:r>
              <a:rPr sz="1600" dirty="0">
                <a:solidFill>
                  <a:srgbClr val="404040"/>
                </a:solidFill>
                <a:latin typeface="Century Gothic"/>
                <a:cs typeface="Century Gothic"/>
              </a:rPr>
              <a:t>students</a:t>
            </a:r>
            <a:r>
              <a:rPr sz="1600" spc="-10" dirty="0">
                <a:solidFill>
                  <a:srgbClr val="404040"/>
                </a:solidFill>
                <a:latin typeface="Century Gothic"/>
                <a:cs typeface="Century Gothic"/>
              </a:rPr>
              <a:t> </a:t>
            </a:r>
            <a:r>
              <a:rPr sz="1600" dirty="0">
                <a:solidFill>
                  <a:srgbClr val="404040"/>
                </a:solidFill>
                <a:latin typeface="Century Gothic"/>
                <a:cs typeface="Century Gothic"/>
              </a:rPr>
              <a:t>must</a:t>
            </a:r>
            <a:r>
              <a:rPr sz="1600" spc="-60" dirty="0">
                <a:solidFill>
                  <a:srgbClr val="404040"/>
                </a:solidFill>
                <a:latin typeface="Century Gothic"/>
                <a:cs typeface="Century Gothic"/>
              </a:rPr>
              <a:t> </a:t>
            </a:r>
            <a:r>
              <a:rPr sz="1600" dirty="0">
                <a:solidFill>
                  <a:srgbClr val="404040"/>
                </a:solidFill>
                <a:latin typeface="Century Gothic"/>
                <a:cs typeface="Century Gothic"/>
              </a:rPr>
              <a:t>have</a:t>
            </a:r>
            <a:r>
              <a:rPr sz="1600" spc="-75" dirty="0">
                <a:solidFill>
                  <a:srgbClr val="404040"/>
                </a:solidFill>
                <a:latin typeface="Century Gothic"/>
                <a:cs typeface="Century Gothic"/>
              </a:rPr>
              <a:t> </a:t>
            </a:r>
            <a:r>
              <a:rPr sz="1600" dirty="0">
                <a:solidFill>
                  <a:srgbClr val="404040"/>
                </a:solidFill>
                <a:latin typeface="Century Gothic"/>
                <a:cs typeface="Century Gothic"/>
              </a:rPr>
              <a:t>at</a:t>
            </a:r>
            <a:r>
              <a:rPr sz="1600" spc="-60" dirty="0">
                <a:solidFill>
                  <a:srgbClr val="404040"/>
                </a:solidFill>
                <a:latin typeface="Century Gothic"/>
                <a:cs typeface="Century Gothic"/>
              </a:rPr>
              <a:t> </a:t>
            </a:r>
            <a:r>
              <a:rPr sz="1600" dirty="0">
                <a:solidFill>
                  <a:srgbClr val="404040"/>
                </a:solidFill>
                <a:latin typeface="Century Gothic"/>
                <a:cs typeface="Century Gothic"/>
              </a:rPr>
              <a:t>least</a:t>
            </a:r>
            <a:r>
              <a:rPr sz="1600" spc="-70" dirty="0">
                <a:solidFill>
                  <a:srgbClr val="404040"/>
                </a:solidFill>
                <a:latin typeface="Century Gothic"/>
                <a:cs typeface="Century Gothic"/>
              </a:rPr>
              <a:t> </a:t>
            </a:r>
            <a:r>
              <a:rPr sz="1600" dirty="0">
                <a:solidFill>
                  <a:srgbClr val="404040"/>
                </a:solidFill>
                <a:latin typeface="Century Gothic"/>
                <a:cs typeface="Century Gothic"/>
              </a:rPr>
              <a:t>one</a:t>
            </a:r>
            <a:r>
              <a:rPr sz="1600" spc="-45" dirty="0">
                <a:solidFill>
                  <a:srgbClr val="404040"/>
                </a:solidFill>
                <a:latin typeface="Century Gothic"/>
                <a:cs typeface="Century Gothic"/>
              </a:rPr>
              <a:t> </a:t>
            </a:r>
            <a:r>
              <a:rPr sz="1600" dirty="0">
                <a:solidFill>
                  <a:srgbClr val="404040"/>
                </a:solidFill>
                <a:latin typeface="Century Gothic"/>
                <a:cs typeface="Century Gothic"/>
              </a:rPr>
              <a:t>member</a:t>
            </a:r>
            <a:r>
              <a:rPr sz="1600" spc="-40" dirty="0">
                <a:solidFill>
                  <a:srgbClr val="404040"/>
                </a:solidFill>
                <a:latin typeface="Century Gothic"/>
                <a:cs typeface="Century Gothic"/>
              </a:rPr>
              <a:t> </a:t>
            </a:r>
            <a:r>
              <a:rPr sz="1600" dirty="0">
                <a:solidFill>
                  <a:srgbClr val="404040"/>
                </a:solidFill>
                <a:latin typeface="Century Gothic"/>
                <a:cs typeface="Century Gothic"/>
              </a:rPr>
              <a:t>with</a:t>
            </a:r>
            <a:r>
              <a:rPr sz="1600" spc="-20" dirty="0">
                <a:solidFill>
                  <a:srgbClr val="404040"/>
                </a:solidFill>
                <a:latin typeface="Century Gothic"/>
                <a:cs typeface="Century Gothic"/>
              </a:rPr>
              <a:t> </a:t>
            </a:r>
            <a:r>
              <a:rPr sz="1600" dirty="0">
                <a:solidFill>
                  <a:srgbClr val="404040"/>
                </a:solidFill>
                <a:latin typeface="Century Gothic"/>
                <a:cs typeface="Century Gothic"/>
              </a:rPr>
              <a:t>full</a:t>
            </a:r>
            <a:r>
              <a:rPr sz="1600" spc="-65" dirty="0">
                <a:solidFill>
                  <a:srgbClr val="404040"/>
                </a:solidFill>
                <a:latin typeface="Century Gothic"/>
                <a:cs typeface="Century Gothic"/>
              </a:rPr>
              <a:t> </a:t>
            </a:r>
            <a:r>
              <a:rPr sz="1600" dirty="0">
                <a:solidFill>
                  <a:srgbClr val="404040"/>
                </a:solidFill>
                <a:latin typeface="Century Gothic"/>
                <a:cs typeface="Century Gothic"/>
              </a:rPr>
              <a:t>graduate</a:t>
            </a:r>
            <a:r>
              <a:rPr sz="1600" spc="-30" dirty="0">
                <a:solidFill>
                  <a:srgbClr val="404040"/>
                </a:solidFill>
                <a:latin typeface="Century Gothic"/>
                <a:cs typeface="Century Gothic"/>
              </a:rPr>
              <a:t> </a:t>
            </a:r>
            <a:r>
              <a:rPr sz="1600" dirty="0">
                <a:solidFill>
                  <a:srgbClr val="404040"/>
                </a:solidFill>
                <a:latin typeface="Century Gothic"/>
                <a:cs typeface="Century Gothic"/>
              </a:rPr>
              <a:t>faculty</a:t>
            </a:r>
            <a:r>
              <a:rPr sz="1600" spc="-45" dirty="0">
                <a:solidFill>
                  <a:srgbClr val="404040"/>
                </a:solidFill>
                <a:latin typeface="Century Gothic"/>
                <a:cs typeface="Century Gothic"/>
              </a:rPr>
              <a:t> </a:t>
            </a:r>
            <a:r>
              <a:rPr sz="1600" spc="-10" dirty="0">
                <a:solidFill>
                  <a:srgbClr val="404040"/>
                </a:solidFill>
                <a:latin typeface="Century Gothic"/>
                <a:cs typeface="Century Gothic"/>
              </a:rPr>
              <a:t>status</a:t>
            </a:r>
            <a:endParaRPr lang="en-US" sz="1600" spc="-10" dirty="0">
              <a:solidFill>
                <a:srgbClr val="404040"/>
              </a:solidFill>
              <a:latin typeface="Century Gothic"/>
              <a:cs typeface="Century Gothic"/>
            </a:endParaRPr>
          </a:p>
          <a:p>
            <a:pPr marL="469265">
              <a:lnSpc>
                <a:spcPct val="100000"/>
              </a:lnSpc>
              <a:spcBef>
                <a:spcPts val="610"/>
              </a:spcBef>
            </a:pPr>
            <a:r>
              <a:rPr lang="en-US" sz="1600" i="1" spc="-10" dirty="0">
                <a:solidFill>
                  <a:srgbClr val="404040"/>
                </a:solidFill>
                <a:latin typeface="Century Gothic"/>
                <a:cs typeface="Century Gothic"/>
              </a:rPr>
              <a:t>Most LSU Online programs have already established committees. If you have any questions about your committee, reach out to your academic advisor to confirm who should be outlined for your committee on your Request for Master’s Defense and Degree Audit Form.</a:t>
            </a:r>
          </a:p>
          <a:p>
            <a:pPr marL="469265">
              <a:lnSpc>
                <a:spcPct val="100000"/>
              </a:lnSpc>
              <a:spcBef>
                <a:spcPts val="610"/>
              </a:spcBef>
            </a:pPr>
            <a:endParaRPr sz="1600" dirty="0">
              <a:latin typeface="Century Gothic"/>
              <a:cs typeface="Century Gothic"/>
            </a:endParaRPr>
          </a:p>
          <a:p>
            <a:pPr marL="12700">
              <a:lnSpc>
                <a:spcPct val="100000"/>
              </a:lnSpc>
              <a:spcBef>
                <a:spcPts val="5"/>
              </a:spcBef>
            </a:pPr>
            <a:r>
              <a:rPr sz="1900" dirty="0">
                <a:solidFill>
                  <a:srgbClr val="353535"/>
                </a:solidFill>
                <a:latin typeface="Wingdings 3"/>
                <a:cs typeface="Wingdings 3"/>
              </a:rPr>
              <a:t></a:t>
            </a:r>
            <a:r>
              <a:rPr sz="1900" spc="55" dirty="0">
                <a:solidFill>
                  <a:srgbClr val="353535"/>
                </a:solidFill>
                <a:latin typeface="Times New Roman"/>
                <a:cs typeface="Times New Roman"/>
              </a:rPr>
              <a:t> </a:t>
            </a:r>
            <a:r>
              <a:rPr sz="1900" b="1" dirty="0">
                <a:solidFill>
                  <a:srgbClr val="404040"/>
                </a:solidFill>
                <a:latin typeface="Century Gothic"/>
                <a:cs typeface="Century Gothic"/>
              </a:rPr>
              <a:t>Administrative</a:t>
            </a:r>
            <a:r>
              <a:rPr sz="1900" b="1" spc="-30" dirty="0">
                <a:solidFill>
                  <a:srgbClr val="404040"/>
                </a:solidFill>
                <a:latin typeface="Century Gothic"/>
                <a:cs typeface="Century Gothic"/>
              </a:rPr>
              <a:t> </a:t>
            </a:r>
            <a:r>
              <a:rPr sz="1900" b="1" spc="-10" dirty="0">
                <a:solidFill>
                  <a:srgbClr val="404040"/>
                </a:solidFill>
                <a:latin typeface="Century Gothic"/>
                <a:cs typeface="Century Gothic"/>
              </a:rPr>
              <a:t>Approvals</a:t>
            </a:r>
            <a:endParaRPr sz="1900" dirty="0">
              <a:latin typeface="Century Gothic"/>
              <a:cs typeface="Century Gothic"/>
            </a:endParaRPr>
          </a:p>
          <a:p>
            <a:pPr marL="469265">
              <a:lnSpc>
                <a:spcPts val="1730"/>
              </a:lnSpc>
              <a:spcBef>
                <a:spcPts val="610"/>
              </a:spcBef>
            </a:pPr>
            <a:r>
              <a:rPr sz="1600" dirty="0">
                <a:solidFill>
                  <a:srgbClr val="353535"/>
                </a:solidFill>
                <a:latin typeface="Wingdings 3"/>
                <a:cs typeface="Wingdings 3"/>
              </a:rPr>
              <a:t></a:t>
            </a:r>
            <a:r>
              <a:rPr sz="1600" spc="-80" dirty="0">
                <a:solidFill>
                  <a:srgbClr val="353535"/>
                </a:solidFill>
                <a:latin typeface="Times New Roman"/>
                <a:cs typeface="Times New Roman"/>
              </a:rPr>
              <a:t> </a:t>
            </a:r>
            <a:r>
              <a:rPr sz="1600" dirty="0">
                <a:solidFill>
                  <a:srgbClr val="404040"/>
                </a:solidFill>
                <a:latin typeface="Century Gothic"/>
                <a:cs typeface="Century Gothic"/>
              </a:rPr>
              <a:t>These</a:t>
            </a:r>
            <a:r>
              <a:rPr sz="1600" spc="-35" dirty="0">
                <a:solidFill>
                  <a:srgbClr val="404040"/>
                </a:solidFill>
                <a:latin typeface="Century Gothic"/>
                <a:cs typeface="Century Gothic"/>
              </a:rPr>
              <a:t> </a:t>
            </a:r>
            <a:r>
              <a:rPr sz="1600" dirty="0">
                <a:solidFill>
                  <a:srgbClr val="404040"/>
                </a:solidFill>
                <a:latin typeface="Century Gothic"/>
                <a:cs typeface="Century Gothic"/>
              </a:rPr>
              <a:t>requests</a:t>
            </a:r>
            <a:r>
              <a:rPr sz="1600" spc="-40" dirty="0">
                <a:solidFill>
                  <a:srgbClr val="404040"/>
                </a:solidFill>
                <a:latin typeface="Century Gothic"/>
                <a:cs typeface="Century Gothic"/>
              </a:rPr>
              <a:t> </a:t>
            </a:r>
            <a:r>
              <a:rPr sz="1600" dirty="0">
                <a:solidFill>
                  <a:srgbClr val="404040"/>
                </a:solidFill>
                <a:latin typeface="Century Gothic"/>
                <a:cs typeface="Century Gothic"/>
              </a:rPr>
              <a:t>are</a:t>
            </a:r>
            <a:r>
              <a:rPr sz="1600" spc="-65" dirty="0">
                <a:solidFill>
                  <a:srgbClr val="404040"/>
                </a:solidFill>
                <a:latin typeface="Century Gothic"/>
                <a:cs typeface="Century Gothic"/>
              </a:rPr>
              <a:t> </a:t>
            </a:r>
            <a:r>
              <a:rPr sz="1600" dirty="0">
                <a:solidFill>
                  <a:srgbClr val="404040"/>
                </a:solidFill>
                <a:latin typeface="Century Gothic"/>
                <a:cs typeface="Century Gothic"/>
              </a:rPr>
              <a:t>submitted</a:t>
            </a:r>
            <a:r>
              <a:rPr sz="1600" spc="-45" dirty="0">
                <a:solidFill>
                  <a:srgbClr val="404040"/>
                </a:solidFill>
                <a:latin typeface="Century Gothic"/>
                <a:cs typeface="Century Gothic"/>
              </a:rPr>
              <a:t> </a:t>
            </a:r>
            <a:r>
              <a:rPr sz="1600" dirty="0">
                <a:solidFill>
                  <a:srgbClr val="404040"/>
                </a:solidFill>
                <a:latin typeface="Century Gothic"/>
                <a:cs typeface="Century Gothic"/>
              </a:rPr>
              <a:t>for</a:t>
            </a:r>
            <a:r>
              <a:rPr sz="1600" spc="-65" dirty="0">
                <a:solidFill>
                  <a:srgbClr val="404040"/>
                </a:solidFill>
                <a:latin typeface="Century Gothic"/>
                <a:cs typeface="Century Gothic"/>
              </a:rPr>
              <a:t> </a:t>
            </a:r>
            <a:r>
              <a:rPr sz="1600" dirty="0">
                <a:solidFill>
                  <a:srgbClr val="404040"/>
                </a:solidFill>
                <a:latin typeface="Century Gothic"/>
                <a:cs typeface="Century Gothic"/>
              </a:rPr>
              <a:t>potential</a:t>
            </a:r>
            <a:r>
              <a:rPr sz="1600" spc="-40" dirty="0">
                <a:solidFill>
                  <a:srgbClr val="404040"/>
                </a:solidFill>
                <a:latin typeface="Century Gothic"/>
                <a:cs typeface="Century Gothic"/>
              </a:rPr>
              <a:t> </a:t>
            </a:r>
            <a:r>
              <a:rPr sz="1600" dirty="0">
                <a:solidFill>
                  <a:srgbClr val="404040"/>
                </a:solidFill>
                <a:latin typeface="Century Gothic"/>
                <a:cs typeface="Century Gothic"/>
              </a:rPr>
              <a:t>committee</a:t>
            </a:r>
            <a:r>
              <a:rPr sz="1600" spc="-40" dirty="0">
                <a:solidFill>
                  <a:srgbClr val="404040"/>
                </a:solidFill>
                <a:latin typeface="Century Gothic"/>
                <a:cs typeface="Century Gothic"/>
              </a:rPr>
              <a:t> </a:t>
            </a:r>
            <a:r>
              <a:rPr sz="1600" dirty="0">
                <a:solidFill>
                  <a:srgbClr val="404040"/>
                </a:solidFill>
                <a:latin typeface="Century Gothic"/>
                <a:cs typeface="Century Gothic"/>
              </a:rPr>
              <a:t>members</a:t>
            </a:r>
            <a:r>
              <a:rPr sz="1600" spc="-50" dirty="0">
                <a:solidFill>
                  <a:srgbClr val="404040"/>
                </a:solidFill>
                <a:latin typeface="Century Gothic"/>
                <a:cs typeface="Century Gothic"/>
              </a:rPr>
              <a:t> </a:t>
            </a:r>
            <a:r>
              <a:rPr sz="1600" dirty="0">
                <a:solidFill>
                  <a:srgbClr val="404040"/>
                </a:solidFill>
                <a:latin typeface="Century Gothic"/>
                <a:cs typeface="Century Gothic"/>
              </a:rPr>
              <a:t>who</a:t>
            </a:r>
            <a:r>
              <a:rPr sz="1600" spc="-45" dirty="0">
                <a:solidFill>
                  <a:srgbClr val="404040"/>
                </a:solidFill>
                <a:latin typeface="Century Gothic"/>
                <a:cs typeface="Century Gothic"/>
              </a:rPr>
              <a:t> </a:t>
            </a:r>
            <a:r>
              <a:rPr sz="1600" dirty="0">
                <a:solidFill>
                  <a:srgbClr val="404040"/>
                </a:solidFill>
                <a:latin typeface="Century Gothic"/>
                <a:cs typeface="Century Gothic"/>
              </a:rPr>
              <a:t>do</a:t>
            </a:r>
            <a:r>
              <a:rPr sz="1600" spc="-60" dirty="0">
                <a:solidFill>
                  <a:srgbClr val="404040"/>
                </a:solidFill>
                <a:latin typeface="Century Gothic"/>
                <a:cs typeface="Century Gothic"/>
              </a:rPr>
              <a:t> </a:t>
            </a:r>
            <a:r>
              <a:rPr sz="1600" dirty="0">
                <a:solidFill>
                  <a:srgbClr val="404040"/>
                </a:solidFill>
                <a:latin typeface="Century Gothic"/>
                <a:cs typeface="Century Gothic"/>
              </a:rPr>
              <a:t>not</a:t>
            </a:r>
            <a:r>
              <a:rPr sz="1600" spc="-65" dirty="0">
                <a:solidFill>
                  <a:srgbClr val="404040"/>
                </a:solidFill>
                <a:latin typeface="Century Gothic"/>
                <a:cs typeface="Century Gothic"/>
              </a:rPr>
              <a:t> </a:t>
            </a:r>
            <a:r>
              <a:rPr sz="1600" dirty="0">
                <a:solidFill>
                  <a:srgbClr val="404040"/>
                </a:solidFill>
                <a:latin typeface="Century Gothic"/>
                <a:cs typeface="Century Gothic"/>
              </a:rPr>
              <a:t>have</a:t>
            </a:r>
            <a:r>
              <a:rPr sz="1600" spc="-85" dirty="0">
                <a:solidFill>
                  <a:srgbClr val="404040"/>
                </a:solidFill>
                <a:latin typeface="Century Gothic"/>
                <a:cs typeface="Century Gothic"/>
              </a:rPr>
              <a:t> </a:t>
            </a:r>
            <a:r>
              <a:rPr sz="1600" dirty="0">
                <a:solidFill>
                  <a:srgbClr val="404040"/>
                </a:solidFill>
                <a:latin typeface="Century Gothic"/>
                <a:cs typeface="Century Gothic"/>
              </a:rPr>
              <a:t>graduate</a:t>
            </a:r>
            <a:r>
              <a:rPr sz="1600" spc="-50" dirty="0">
                <a:solidFill>
                  <a:srgbClr val="404040"/>
                </a:solidFill>
                <a:latin typeface="Century Gothic"/>
                <a:cs typeface="Century Gothic"/>
              </a:rPr>
              <a:t> </a:t>
            </a:r>
            <a:r>
              <a:rPr sz="1600" spc="-10" dirty="0">
                <a:solidFill>
                  <a:srgbClr val="404040"/>
                </a:solidFill>
                <a:latin typeface="Century Gothic"/>
                <a:cs typeface="Century Gothic"/>
              </a:rPr>
              <a:t>faculty</a:t>
            </a:r>
            <a:r>
              <a:rPr lang="en-US" sz="1600" spc="-10" dirty="0">
                <a:latin typeface="Century Gothic"/>
                <a:cs typeface="Century Gothic"/>
              </a:rPr>
              <a:t> </a:t>
            </a:r>
            <a:r>
              <a:rPr sz="1600" dirty="0">
                <a:solidFill>
                  <a:srgbClr val="404040"/>
                </a:solidFill>
                <a:latin typeface="Century Gothic"/>
                <a:cs typeface="Century Gothic"/>
              </a:rPr>
              <a:t>status</a:t>
            </a:r>
            <a:r>
              <a:rPr sz="1600" spc="-35" dirty="0">
                <a:solidFill>
                  <a:srgbClr val="404040"/>
                </a:solidFill>
                <a:latin typeface="Century Gothic"/>
                <a:cs typeface="Century Gothic"/>
              </a:rPr>
              <a:t> </a:t>
            </a:r>
            <a:r>
              <a:rPr sz="1600" dirty="0">
                <a:solidFill>
                  <a:srgbClr val="404040"/>
                </a:solidFill>
                <a:latin typeface="Century Gothic"/>
                <a:cs typeface="Century Gothic"/>
              </a:rPr>
              <a:t>and/or</a:t>
            </a:r>
            <a:r>
              <a:rPr sz="1600" spc="-30" dirty="0">
                <a:solidFill>
                  <a:srgbClr val="404040"/>
                </a:solidFill>
                <a:latin typeface="Century Gothic"/>
                <a:cs typeface="Century Gothic"/>
              </a:rPr>
              <a:t> </a:t>
            </a:r>
            <a:r>
              <a:rPr sz="1600" dirty="0">
                <a:solidFill>
                  <a:srgbClr val="404040"/>
                </a:solidFill>
                <a:latin typeface="Century Gothic"/>
                <a:cs typeface="Century Gothic"/>
              </a:rPr>
              <a:t>are</a:t>
            </a:r>
            <a:r>
              <a:rPr sz="1600" spc="-60" dirty="0">
                <a:solidFill>
                  <a:srgbClr val="404040"/>
                </a:solidFill>
                <a:latin typeface="Century Gothic"/>
                <a:cs typeface="Century Gothic"/>
              </a:rPr>
              <a:t> </a:t>
            </a:r>
            <a:r>
              <a:rPr sz="1600" dirty="0">
                <a:solidFill>
                  <a:srgbClr val="404040"/>
                </a:solidFill>
                <a:latin typeface="Century Gothic"/>
                <a:cs typeface="Century Gothic"/>
              </a:rPr>
              <a:t>not</a:t>
            </a:r>
            <a:r>
              <a:rPr sz="1600" spc="-55" dirty="0">
                <a:solidFill>
                  <a:srgbClr val="404040"/>
                </a:solidFill>
                <a:latin typeface="Century Gothic"/>
                <a:cs typeface="Century Gothic"/>
              </a:rPr>
              <a:t> </a:t>
            </a:r>
            <a:r>
              <a:rPr sz="1600" dirty="0">
                <a:solidFill>
                  <a:srgbClr val="404040"/>
                </a:solidFill>
                <a:latin typeface="Century Gothic"/>
                <a:cs typeface="Century Gothic"/>
              </a:rPr>
              <a:t>faculty</a:t>
            </a:r>
            <a:r>
              <a:rPr sz="1600" spc="-55" dirty="0">
                <a:solidFill>
                  <a:srgbClr val="404040"/>
                </a:solidFill>
                <a:latin typeface="Century Gothic"/>
                <a:cs typeface="Century Gothic"/>
              </a:rPr>
              <a:t> </a:t>
            </a:r>
            <a:r>
              <a:rPr sz="1600" dirty="0">
                <a:solidFill>
                  <a:srgbClr val="404040"/>
                </a:solidFill>
                <a:latin typeface="Century Gothic"/>
                <a:cs typeface="Century Gothic"/>
              </a:rPr>
              <a:t>employed</a:t>
            </a:r>
            <a:r>
              <a:rPr sz="1600" spc="-55" dirty="0">
                <a:solidFill>
                  <a:srgbClr val="404040"/>
                </a:solidFill>
                <a:latin typeface="Century Gothic"/>
                <a:cs typeface="Century Gothic"/>
              </a:rPr>
              <a:t> </a:t>
            </a:r>
            <a:r>
              <a:rPr sz="1600" dirty="0">
                <a:solidFill>
                  <a:srgbClr val="404040"/>
                </a:solidFill>
                <a:latin typeface="Century Gothic"/>
                <a:cs typeface="Century Gothic"/>
              </a:rPr>
              <a:t>at</a:t>
            </a:r>
            <a:r>
              <a:rPr sz="1600" spc="-65" dirty="0">
                <a:solidFill>
                  <a:srgbClr val="404040"/>
                </a:solidFill>
                <a:latin typeface="Century Gothic"/>
                <a:cs typeface="Century Gothic"/>
              </a:rPr>
              <a:t> </a:t>
            </a:r>
            <a:r>
              <a:rPr sz="1600" spc="-25" dirty="0">
                <a:solidFill>
                  <a:srgbClr val="404040"/>
                </a:solidFill>
                <a:latin typeface="Century Gothic"/>
                <a:cs typeface="Century Gothic"/>
              </a:rPr>
              <a:t>LSU</a:t>
            </a:r>
            <a:endParaRPr sz="1600" dirty="0">
              <a:latin typeface="Century Gothic"/>
              <a:cs typeface="Century Gothic"/>
            </a:endParaRPr>
          </a:p>
          <a:p>
            <a:pPr marL="697865" marR="5080" indent="-228600">
              <a:lnSpc>
                <a:spcPts val="1540"/>
              </a:lnSpc>
              <a:spcBef>
                <a:spcPts val="980"/>
              </a:spcBef>
            </a:pPr>
            <a:r>
              <a:rPr sz="1600" dirty="0">
                <a:solidFill>
                  <a:srgbClr val="353535"/>
                </a:solidFill>
                <a:latin typeface="Wingdings 3"/>
                <a:cs typeface="Wingdings 3"/>
              </a:rPr>
              <a:t></a:t>
            </a:r>
            <a:r>
              <a:rPr sz="1600" spc="-70" dirty="0">
                <a:solidFill>
                  <a:srgbClr val="353535"/>
                </a:solidFill>
                <a:latin typeface="Times New Roman"/>
                <a:cs typeface="Times New Roman"/>
              </a:rPr>
              <a:t> </a:t>
            </a:r>
            <a:r>
              <a:rPr sz="1600" dirty="0">
                <a:solidFill>
                  <a:srgbClr val="404040"/>
                </a:solidFill>
                <a:latin typeface="Century Gothic"/>
                <a:cs typeface="Century Gothic"/>
              </a:rPr>
              <a:t>Requests</a:t>
            </a:r>
            <a:r>
              <a:rPr sz="1600" spc="-30" dirty="0">
                <a:solidFill>
                  <a:srgbClr val="404040"/>
                </a:solidFill>
                <a:latin typeface="Century Gothic"/>
                <a:cs typeface="Century Gothic"/>
              </a:rPr>
              <a:t> </a:t>
            </a:r>
            <a:r>
              <a:rPr sz="1600" dirty="0">
                <a:solidFill>
                  <a:srgbClr val="404040"/>
                </a:solidFill>
                <a:latin typeface="Century Gothic"/>
                <a:cs typeface="Century Gothic"/>
              </a:rPr>
              <a:t>for</a:t>
            </a:r>
            <a:r>
              <a:rPr sz="1600" spc="-40" dirty="0">
                <a:solidFill>
                  <a:srgbClr val="404040"/>
                </a:solidFill>
                <a:latin typeface="Century Gothic"/>
                <a:cs typeface="Century Gothic"/>
              </a:rPr>
              <a:t> </a:t>
            </a:r>
            <a:r>
              <a:rPr sz="1600" dirty="0">
                <a:solidFill>
                  <a:srgbClr val="404040"/>
                </a:solidFill>
                <a:latin typeface="Century Gothic"/>
                <a:cs typeface="Century Gothic"/>
              </a:rPr>
              <a:t>AA</a:t>
            </a:r>
            <a:r>
              <a:rPr sz="1600" spc="-65" dirty="0">
                <a:solidFill>
                  <a:srgbClr val="404040"/>
                </a:solidFill>
                <a:latin typeface="Century Gothic"/>
                <a:cs typeface="Century Gothic"/>
              </a:rPr>
              <a:t> </a:t>
            </a:r>
            <a:r>
              <a:rPr sz="1600" dirty="0">
                <a:solidFill>
                  <a:srgbClr val="404040"/>
                </a:solidFill>
                <a:latin typeface="Century Gothic"/>
                <a:cs typeface="Century Gothic"/>
              </a:rPr>
              <a:t>are</a:t>
            </a:r>
            <a:r>
              <a:rPr sz="1600" spc="-50" dirty="0">
                <a:solidFill>
                  <a:srgbClr val="404040"/>
                </a:solidFill>
                <a:latin typeface="Century Gothic"/>
                <a:cs typeface="Century Gothic"/>
              </a:rPr>
              <a:t> </a:t>
            </a:r>
            <a:r>
              <a:rPr sz="1600" dirty="0">
                <a:solidFill>
                  <a:srgbClr val="404040"/>
                </a:solidFill>
                <a:latin typeface="Century Gothic"/>
                <a:cs typeface="Century Gothic"/>
              </a:rPr>
              <a:t>processed</a:t>
            </a:r>
            <a:r>
              <a:rPr sz="1600" spc="-25" dirty="0">
                <a:solidFill>
                  <a:srgbClr val="404040"/>
                </a:solidFill>
                <a:latin typeface="Century Gothic"/>
                <a:cs typeface="Century Gothic"/>
              </a:rPr>
              <a:t> </a:t>
            </a:r>
            <a:r>
              <a:rPr sz="1600" dirty="0">
                <a:solidFill>
                  <a:srgbClr val="404040"/>
                </a:solidFill>
                <a:latin typeface="Century Gothic"/>
                <a:cs typeface="Century Gothic"/>
              </a:rPr>
              <a:t>internally</a:t>
            </a:r>
            <a:r>
              <a:rPr sz="1600" spc="-50" dirty="0">
                <a:solidFill>
                  <a:srgbClr val="404040"/>
                </a:solidFill>
                <a:latin typeface="Century Gothic"/>
                <a:cs typeface="Century Gothic"/>
              </a:rPr>
              <a:t> </a:t>
            </a:r>
            <a:r>
              <a:rPr sz="1600" dirty="0">
                <a:solidFill>
                  <a:srgbClr val="404040"/>
                </a:solidFill>
                <a:latin typeface="Century Gothic"/>
                <a:cs typeface="Century Gothic"/>
              </a:rPr>
              <a:t>by</a:t>
            </a:r>
            <a:r>
              <a:rPr sz="1600" spc="-45" dirty="0">
                <a:solidFill>
                  <a:srgbClr val="404040"/>
                </a:solidFill>
                <a:latin typeface="Century Gothic"/>
                <a:cs typeface="Century Gothic"/>
              </a:rPr>
              <a:t> </a:t>
            </a:r>
            <a:r>
              <a:rPr sz="1600" dirty="0">
                <a:solidFill>
                  <a:srgbClr val="404040"/>
                </a:solidFill>
                <a:latin typeface="Century Gothic"/>
                <a:cs typeface="Century Gothic"/>
              </a:rPr>
              <a:t>the</a:t>
            </a:r>
            <a:r>
              <a:rPr sz="1600" spc="-45" dirty="0">
                <a:solidFill>
                  <a:srgbClr val="404040"/>
                </a:solidFill>
                <a:latin typeface="Century Gothic"/>
                <a:cs typeface="Century Gothic"/>
              </a:rPr>
              <a:t> </a:t>
            </a:r>
            <a:r>
              <a:rPr sz="1600" dirty="0">
                <a:solidFill>
                  <a:srgbClr val="404040"/>
                </a:solidFill>
                <a:latin typeface="Century Gothic"/>
                <a:cs typeface="Century Gothic"/>
              </a:rPr>
              <a:t>Academic</a:t>
            </a:r>
            <a:r>
              <a:rPr sz="1600" spc="-50" dirty="0">
                <a:solidFill>
                  <a:srgbClr val="404040"/>
                </a:solidFill>
                <a:latin typeface="Century Gothic"/>
                <a:cs typeface="Century Gothic"/>
              </a:rPr>
              <a:t> </a:t>
            </a:r>
            <a:r>
              <a:rPr sz="1600" dirty="0">
                <a:solidFill>
                  <a:srgbClr val="404040"/>
                </a:solidFill>
                <a:latin typeface="Century Gothic"/>
                <a:cs typeface="Century Gothic"/>
              </a:rPr>
              <a:t>Service</a:t>
            </a:r>
            <a:r>
              <a:rPr sz="1600" spc="-45" dirty="0">
                <a:solidFill>
                  <a:srgbClr val="404040"/>
                </a:solidFill>
                <a:latin typeface="Century Gothic"/>
                <a:cs typeface="Century Gothic"/>
              </a:rPr>
              <a:t> </a:t>
            </a:r>
            <a:r>
              <a:rPr sz="1600" dirty="0">
                <a:solidFill>
                  <a:srgbClr val="404040"/>
                </a:solidFill>
                <a:latin typeface="Century Gothic"/>
                <a:cs typeface="Century Gothic"/>
              </a:rPr>
              <a:t>Officer.</a:t>
            </a:r>
            <a:r>
              <a:rPr sz="1600" spc="-60" dirty="0">
                <a:solidFill>
                  <a:srgbClr val="404040"/>
                </a:solidFill>
                <a:latin typeface="Century Gothic"/>
                <a:cs typeface="Century Gothic"/>
              </a:rPr>
              <a:t> </a:t>
            </a:r>
            <a:r>
              <a:rPr sz="1600" dirty="0">
                <a:solidFill>
                  <a:srgbClr val="404040"/>
                </a:solidFill>
                <a:latin typeface="Century Gothic"/>
                <a:cs typeface="Century Gothic"/>
              </a:rPr>
              <a:t>The</a:t>
            </a:r>
            <a:r>
              <a:rPr sz="1600" spc="-35" dirty="0">
                <a:solidFill>
                  <a:srgbClr val="404040"/>
                </a:solidFill>
                <a:latin typeface="Century Gothic"/>
                <a:cs typeface="Century Gothic"/>
              </a:rPr>
              <a:t> </a:t>
            </a:r>
            <a:r>
              <a:rPr sz="1600" spc="-10" dirty="0">
                <a:solidFill>
                  <a:srgbClr val="404040"/>
                </a:solidFill>
                <a:latin typeface="Century Gothic"/>
                <a:cs typeface="Century Gothic"/>
              </a:rPr>
              <a:t>student/department </a:t>
            </a:r>
            <a:r>
              <a:rPr sz="1600" dirty="0">
                <a:solidFill>
                  <a:srgbClr val="404040"/>
                </a:solidFill>
                <a:latin typeface="Century Gothic"/>
                <a:cs typeface="Century Gothic"/>
              </a:rPr>
              <a:t>should</a:t>
            </a:r>
            <a:r>
              <a:rPr sz="1600" spc="-50" dirty="0">
                <a:solidFill>
                  <a:srgbClr val="404040"/>
                </a:solidFill>
                <a:latin typeface="Century Gothic"/>
                <a:cs typeface="Century Gothic"/>
              </a:rPr>
              <a:t> </a:t>
            </a:r>
            <a:r>
              <a:rPr sz="1600" dirty="0">
                <a:solidFill>
                  <a:srgbClr val="404040"/>
                </a:solidFill>
                <a:latin typeface="Century Gothic"/>
                <a:cs typeface="Century Gothic"/>
              </a:rPr>
              <a:t>only</a:t>
            </a:r>
            <a:r>
              <a:rPr sz="1600" spc="-45" dirty="0">
                <a:solidFill>
                  <a:srgbClr val="404040"/>
                </a:solidFill>
                <a:latin typeface="Century Gothic"/>
                <a:cs typeface="Century Gothic"/>
              </a:rPr>
              <a:t> </a:t>
            </a:r>
            <a:r>
              <a:rPr sz="1600" dirty="0">
                <a:solidFill>
                  <a:srgbClr val="404040"/>
                </a:solidFill>
                <a:latin typeface="Century Gothic"/>
                <a:cs typeface="Century Gothic"/>
              </a:rPr>
              <a:t>list</a:t>
            </a:r>
            <a:r>
              <a:rPr sz="1600" spc="-55" dirty="0">
                <a:solidFill>
                  <a:srgbClr val="404040"/>
                </a:solidFill>
                <a:latin typeface="Century Gothic"/>
                <a:cs typeface="Century Gothic"/>
              </a:rPr>
              <a:t> </a:t>
            </a:r>
            <a:r>
              <a:rPr sz="1600" dirty="0">
                <a:solidFill>
                  <a:srgbClr val="404040"/>
                </a:solidFill>
                <a:latin typeface="Century Gothic"/>
                <a:cs typeface="Century Gothic"/>
              </a:rPr>
              <a:t>that</a:t>
            </a:r>
            <a:r>
              <a:rPr sz="1600" spc="-45" dirty="0">
                <a:solidFill>
                  <a:srgbClr val="404040"/>
                </a:solidFill>
                <a:latin typeface="Century Gothic"/>
                <a:cs typeface="Century Gothic"/>
              </a:rPr>
              <a:t> </a:t>
            </a:r>
            <a:r>
              <a:rPr sz="1600" dirty="0">
                <a:solidFill>
                  <a:srgbClr val="404040"/>
                </a:solidFill>
                <a:latin typeface="Century Gothic"/>
                <a:cs typeface="Century Gothic"/>
              </a:rPr>
              <a:t>person(s)</a:t>
            </a:r>
            <a:r>
              <a:rPr sz="1600" spc="5" dirty="0">
                <a:solidFill>
                  <a:srgbClr val="404040"/>
                </a:solidFill>
                <a:latin typeface="Century Gothic"/>
                <a:cs typeface="Century Gothic"/>
              </a:rPr>
              <a:t> </a:t>
            </a:r>
            <a:r>
              <a:rPr sz="1600" dirty="0">
                <a:solidFill>
                  <a:srgbClr val="404040"/>
                </a:solidFill>
                <a:latin typeface="Century Gothic"/>
                <a:cs typeface="Century Gothic"/>
              </a:rPr>
              <a:t>name</a:t>
            </a:r>
            <a:r>
              <a:rPr sz="1600" spc="-50" dirty="0">
                <a:solidFill>
                  <a:srgbClr val="404040"/>
                </a:solidFill>
                <a:latin typeface="Century Gothic"/>
                <a:cs typeface="Century Gothic"/>
              </a:rPr>
              <a:t> </a:t>
            </a:r>
            <a:r>
              <a:rPr sz="1600" dirty="0">
                <a:solidFill>
                  <a:srgbClr val="404040"/>
                </a:solidFill>
                <a:latin typeface="Century Gothic"/>
                <a:cs typeface="Century Gothic"/>
              </a:rPr>
              <a:t>on</a:t>
            </a:r>
            <a:r>
              <a:rPr sz="1600" spc="-45" dirty="0">
                <a:solidFill>
                  <a:srgbClr val="404040"/>
                </a:solidFill>
                <a:latin typeface="Century Gothic"/>
                <a:cs typeface="Century Gothic"/>
              </a:rPr>
              <a:t> </a:t>
            </a:r>
            <a:r>
              <a:rPr sz="1600" dirty="0">
                <a:solidFill>
                  <a:srgbClr val="404040"/>
                </a:solidFill>
                <a:latin typeface="Century Gothic"/>
                <a:cs typeface="Century Gothic"/>
              </a:rPr>
              <a:t>the</a:t>
            </a:r>
            <a:r>
              <a:rPr sz="1600" spc="-40" dirty="0">
                <a:solidFill>
                  <a:srgbClr val="404040"/>
                </a:solidFill>
                <a:latin typeface="Century Gothic"/>
                <a:cs typeface="Century Gothic"/>
              </a:rPr>
              <a:t> </a:t>
            </a:r>
            <a:r>
              <a:rPr sz="1600" dirty="0">
                <a:solidFill>
                  <a:srgbClr val="404040"/>
                </a:solidFill>
                <a:latin typeface="Century Gothic"/>
                <a:cs typeface="Century Gothic"/>
              </a:rPr>
              <a:t>form</a:t>
            </a:r>
            <a:r>
              <a:rPr sz="1600" spc="-40" dirty="0">
                <a:solidFill>
                  <a:srgbClr val="404040"/>
                </a:solidFill>
                <a:latin typeface="Century Gothic"/>
                <a:cs typeface="Century Gothic"/>
              </a:rPr>
              <a:t> </a:t>
            </a:r>
            <a:r>
              <a:rPr sz="1600" dirty="0">
                <a:solidFill>
                  <a:srgbClr val="404040"/>
                </a:solidFill>
                <a:latin typeface="Century Gothic"/>
                <a:cs typeface="Century Gothic"/>
              </a:rPr>
              <a:t>and</a:t>
            </a:r>
            <a:r>
              <a:rPr sz="1600" spc="-50" dirty="0">
                <a:solidFill>
                  <a:srgbClr val="404040"/>
                </a:solidFill>
                <a:latin typeface="Century Gothic"/>
                <a:cs typeface="Century Gothic"/>
              </a:rPr>
              <a:t> </a:t>
            </a:r>
            <a:r>
              <a:rPr sz="1600" dirty="0">
                <a:solidFill>
                  <a:srgbClr val="404040"/>
                </a:solidFill>
                <a:latin typeface="Century Gothic"/>
                <a:cs typeface="Century Gothic"/>
              </a:rPr>
              <a:t>provide</a:t>
            </a:r>
            <a:r>
              <a:rPr sz="1600" spc="-60" dirty="0">
                <a:solidFill>
                  <a:srgbClr val="404040"/>
                </a:solidFill>
                <a:latin typeface="Century Gothic"/>
                <a:cs typeface="Century Gothic"/>
              </a:rPr>
              <a:t> </a:t>
            </a:r>
            <a:r>
              <a:rPr sz="1600" dirty="0">
                <a:solidFill>
                  <a:srgbClr val="404040"/>
                </a:solidFill>
                <a:latin typeface="Century Gothic"/>
                <a:cs typeface="Century Gothic"/>
              </a:rPr>
              <a:t>their</a:t>
            </a:r>
            <a:r>
              <a:rPr sz="1600" spc="-25" dirty="0">
                <a:solidFill>
                  <a:srgbClr val="404040"/>
                </a:solidFill>
                <a:latin typeface="Century Gothic"/>
                <a:cs typeface="Century Gothic"/>
              </a:rPr>
              <a:t> </a:t>
            </a:r>
            <a:r>
              <a:rPr sz="1600" dirty="0">
                <a:solidFill>
                  <a:srgbClr val="404040"/>
                </a:solidFill>
                <a:latin typeface="Century Gothic"/>
                <a:cs typeface="Century Gothic"/>
              </a:rPr>
              <a:t>CV.</a:t>
            </a:r>
            <a:r>
              <a:rPr sz="1600" spc="-30" dirty="0">
                <a:solidFill>
                  <a:srgbClr val="404040"/>
                </a:solidFill>
                <a:latin typeface="Century Gothic"/>
                <a:cs typeface="Century Gothic"/>
              </a:rPr>
              <a:t> </a:t>
            </a:r>
            <a:r>
              <a:rPr sz="1600" dirty="0">
                <a:solidFill>
                  <a:srgbClr val="404040"/>
                </a:solidFill>
                <a:latin typeface="Century Gothic"/>
                <a:cs typeface="Century Gothic"/>
              </a:rPr>
              <a:t>If</a:t>
            </a:r>
            <a:r>
              <a:rPr sz="1600" spc="-75" dirty="0">
                <a:solidFill>
                  <a:srgbClr val="404040"/>
                </a:solidFill>
                <a:latin typeface="Century Gothic"/>
                <a:cs typeface="Century Gothic"/>
              </a:rPr>
              <a:t> </a:t>
            </a:r>
            <a:r>
              <a:rPr sz="1600" dirty="0">
                <a:solidFill>
                  <a:srgbClr val="404040"/>
                </a:solidFill>
                <a:latin typeface="Century Gothic"/>
                <a:cs typeface="Century Gothic"/>
              </a:rPr>
              <a:t>there</a:t>
            </a:r>
            <a:r>
              <a:rPr sz="1600" spc="-20" dirty="0">
                <a:solidFill>
                  <a:srgbClr val="404040"/>
                </a:solidFill>
                <a:latin typeface="Century Gothic"/>
                <a:cs typeface="Century Gothic"/>
              </a:rPr>
              <a:t> </a:t>
            </a:r>
            <a:r>
              <a:rPr sz="1600" dirty="0">
                <a:solidFill>
                  <a:srgbClr val="404040"/>
                </a:solidFill>
                <a:latin typeface="Century Gothic"/>
                <a:cs typeface="Century Gothic"/>
              </a:rPr>
              <a:t>are</a:t>
            </a:r>
            <a:r>
              <a:rPr sz="1600" spc="-50" dirty="0">
                <a:solidFill>
                  <a:srgbClr val="404040"/>
                </a:solidFill>
                <a:latin typeface="Century Gothic"/>
                <a:cs typeface="Century Gothic"/>
              </a:rPr>
              <a:t> </a:t>
            </a:r>
            <a:r>
              <a:rPr sz="1600" dirty="0">
                <a:solidFill>
                  <a:srgbClr val="404040"/>
                </a:solidFill>
                <a:latin typeface="Century Gothic"/>
                <a:cs typeface="Century Gothic"/>
              </a:rPr>
              <a:t>issues,</a:t>
            </a:r>
            <a:r>
              <a:rPr sz="1600" spc="-35" dirty="0">
                <a:solidFill>
                  <a:srgbClr val="404040"/>
                </a:solidFill>
                <a:latin typeface="Century Gothic"/>
                <a:cs typeface="Century Gothic"/>
              </a:rPr>
              <a:t> </a:t>
            </a:r>
            <a:r>
              <a:rPr sz="1600" dirty="0">
                <a:solidFill>
                  <a:srgbClr val="404040"/>
                </a:solidFill>
                <a:latin typeface="Century Gothic"/>
                <a:cs typeface="Century Gothic"/>
              </a:rPr>
              <a:t>the</a:t>
            </a:r>
            <a:r>
              <a:rPr sz="1600" spc="-40" dirty="0">
                <a:solidFill>
                  <a:srgbClr val="404040"/>
                </a:solidFill>
                <a:latin typeface="Century Gothic"/>
                <a:cs typeface="Century Gothic"/>
              </a:rPr>
              <a:t> </a:t>
            </a:r>
            <a:r>
              <a:rPr sz="1600" spc="-10" dirty="0">
                <a:solidFill>
                  <a:srgbClr val="404040"/>
                </a:solidFill>
                <a:latin typeface="Century Gothic"/>
                <a:cs typeface="Century Gothic"/>
              </a:rPr>
              <a:t>Dean's </a:t>
            </a:r>
            <a:r>
              <a:rPr sz="1600" dirty="0">
                <a:solidFill>
                  <a:srgbClr val="404040"/>
                </a:solidFill>
                <a:latin typeface="Century Gothic"/>
                <a:cs typeface="Century Gothic"/>
              </a:rPr>
              <a:t>Office</a:t>
            </a:r>
            <a:r>
              <a:rPr sz="1600" spc="-65" dirty="0">
                <a:solidFill>
                  <a:srgbClr val="404040"/>
                </a:solidFill>
                <a:latin typeface="Century Gothic"/>
                <a:cs typeface="Century Gothic"/>
              </a:rPr>
              <a:t> </a:t>
            </a:r>
            <a:r>
              <a:rPr sz="1600" dirty="0">
                <a:solidFill>
                  <a:srgbClr val="404040"/>
                </a:solidFill>
                <a:latin typeface="Century Gothic"/>
                <a:cs typeface="Century Gothic"/>
              </a:rPr>
              <a:t>will</a:t>
            </a:r>
            <a:r>
              <a:rPr sz="1600" spc="-20" dirty="0">
                <a:solidFill>
                  <a:srgbClr val="404040"/>
                </a:solidFill>
                <a:latin typeface="Century Gothic"/>
                <a:cs typeface="Century Gothic"/>
              </a:rPr>
              <a:t> </a:t>
            </a:r>
            <a:r>
              <a:rPr sz="1600" dirty="0">
                <a:solidFill>
                  <a:srgbClr val="404040"/>
                </a:solidFill>
                <a:latin typeface="Century Gothic"/>
                <a:cs typeface="Century Gothic"/>
              </a:rPr>
              <a:t>reach</a:t>
            </a:r>
            <a:r>
              <a:rPr sz="1600" spc="-45" dirty="0">
                <a:solidFill>
                  <a:srgbClr val="404040"/>
                </a:solidFill>
                <a:latin typeface="Century Gothic"/>
                <a:cs typeface="Century Gothic"/>
              </a:rPr>
              <a:t> </a:t>
            </a:r>
            <a:r>
              <a:rPr sz="1600" dirty="0">
                <a:solidFill>
                  <a:srgbClr val="404040"/>
                </a:solidFill>
                <a:latin typeface="Century Gothic"/>
                <a:cs typeface="Century Gothic"/>
              </a:rPr>
              <a:t>out</a:t>
            </a:r>
            <a:r>
              <a:rPr sz="1600" spc="-45" dirty="0">
                <a:solidFill>
                  <a:srgbClr val="404040"/>
                </a:solidFill>
                <a:latin typeface="Century Gothic"/>
                <a:cs typeface="Century Gothic"/>
              </a:rPr>
              <a:t> </a:t>
            </a:r>
            <a:r>
              <a:rPr sz="1600" dirty="0">
                <a:solidFill>
                  <a:srgbClr val="404040"/>
                </a:solidFill>
                <a:latin typeface="Century Gothic"/>
                <a:cs typeface="Century Gothic"/>
              </a:rPr>
              <a:t>to</a:t>
            </a:r>
            <a:r>
              <a:rPr sz="1600" spc="-35" dirty="0">
                <a:solidFill>
                  <a:srgbClr val="404040"/>
                </a:solidFill>
                <a:latin typeface="Century Gothic"/>
                <a:cs typeface="Century Gothic"/>
              </a:rPr>
              <a:t> </a:t>
            </a:r>
            <a:r>
              <a:rPr sz="1600" dirty="0">
                <a:solidFill>
                  <a:srgbClr val="404040"/>
                </a:solidFill>
                <a:latin typeface="Century Gothic"/>
                <a:cs typeface="Century Gothic"/>
              </a:rPr>
              <a:t>the</a:t>
            </a:r>
            <a:r>
              <a:rPr sz="1600" spc="-40" dirty="0">
                <a:solidFill>
                  <a:srgbClr val="404040"/>
                </a:solidFill>
                <a:latin typeface="Century Gothic"/>
                <a:cs typeface="Century Gothic"/>
              </a:rPr>
              <a:t> </a:t>
            </a:r>
            <a:r>
              <a:rPr sz="1600" dirty="0">
                <a:solidFill>
                  <a:srgbClr val="404040"/>
                </a:solidFill>
                <a:latin typeface="Century Gothic"/>
                <a:cs typeface="Century Gothic"/>
              </a:rPr>
              <a:t>academic</a:t>
            </a:r>
            <a:r>
              <a:rPr sz="1600" spc="-30" dirty="0">
                <a:solidFill>
                  <a:srgbClr val="404040"/>
                </a:solidFill>
                <a:latin typeface="Century Gothic"/>
                <a:cs typeface="Century Gothic"/>
              </a:rPr>
              <a:t> </a:t>
            </a:r>
            <a:r>
              <a:rPr sz="1600" spc="-10" dirty="0">
                <a:solidFill>
                  <a:srgbClr val="404040"/>
                </a:solidFill>
                <a:latin typeface="Century Gothic"/>
                <a:cs typeface="Century Gothic"/>
              </a:rPr>
              <a:t>department.</a:t>
            </a:r>
            <a:endParaRPr sz="1600" dirty="0">
              <a:latin typeface="Century Gothic"/>
              <a:cs typeface="Century Gothic"/>
            </a:endParaRPr>
          </a:p>
        </p:txBody>
      </p:sp>
      <p:grpSp>
        <p:nvGrpSpPr>
          <p:cNvPr id="6" name="object 6"/>
          <p:cNvGrpSpPr/>
          <p:nvPr/>
        </p:nvGrpSpPr>
        <p:grpSpPr>
          <a:xfrm>
            <a:off x="-7937" y="6169024"/>
            <a:ext cx="12207875" cy="697230"/>
            <a:chOff x="-7937" y="6169024"/>
            <a:chExt cx="12207875" cy="697230"/>
          </a:xfrm>
        </p:grpSpPr>
        <p:sp>
          <p:nvSpPr>
            <p:cNvPr id="7" name="object 7"/>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8" name="object 8"/>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9" name="object 9"/>
            <p:cNvPicPr/>
            <p:nvPr/>
          </p:nvPicPr>
          <p:blipFill>
            <a:blip r:embed="rId2" cstate="print"/>
            <a:stretch>
              <a:fillRect/>
            </a:stretch>
          </p:blipFill>
          <p:spPr>
            <a:xfrm>
              <a:off x="215963" y="6341922"/>
              <a:ext cx="2936748" cy="370179"/>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146810">
              <a:lnSpc>
                <a:spcPct val="100000"/>
              </a:lnSpc>
              <a:spcBef>
                <a:spcPts val="100"/>
              </a:spcBef>
            </a:pPr>
            <a:r>
              <a:rPr b="0" dirty="0">
                <a:latin typeface="Century Gothic"/>
                <a:cs typeface="Century Gothic"/>
              </a:rPr>
              <a:t>Degree </a:t>
            </a:r>
            <a:r>
              <a:rPr b="0" spc="-10" dirty="0">
                <a:latin typeface="Century Gothic"/>
                <a:cs typeface="Century Gothic"/>
              </a:rPr>
              <a:t>Audit</a:t>
            </a:r>
          </a:p>
        </p:txBody>
      </p:sp>
      <p:grpSp>
        <p:nvGrpSpPr>
          <p:cNvPr id="3" name="object 3"/>
          <p:cNvGrpSpPr/>
          <p:nvPr/>
        </p:nvGrpSpPr>
        <p:grpSpPr>
          <a:xfrm>
            <a:off x="-15875" y="2407285"/>
            <a:ext cx="12207875" cy="4450715"/>
            <a:chOff x="-7937" y="2415819"/>
            <a:chExt cx="12207875" cy="4450715"/>
          </a:xfrm>
        </p:grpSpPr>
        <p:pic>
          <p:nvPicPr>
            <p:cNvPr id="4" name="object 4"/>
            <p:cNvPicPr/>
            <p:nvPr/>
          </p:nvPicPr>
          <p:blipFill>
            <a:blip r:embed="rId2" cstate="print"/>
            <a:stretch>
              <a:fillRect/>
            </a:stretch>
          </p:blipFill>
          <p:spPr>
            <a:xfrm>
              <a:off x="1995804" y="2415819"/>
              <a:ext cx="7524750" cy="3400425"/>
            </a:xfrm>
            <a:prstGeom prst="rect">
              <a:avLst/>
            </a:prstGeom>
          </p:spPr>
        </p:pic>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15963" y="6341922"/>
              <a:ext cx="2936748" cy="370179"/>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009394" y="595121"/>
            <a:ext cx="6238240" cy="574040"/>
          </a:xfrm>
          <a:prstGeom prst="rect">
            <a:avLst/>
          </a:prstGeom>
        </p:spPr>
        <p:txBody>
          <a:bodyPr vert="horz" wrap="square" lIns="0" tIns="12700" rIns="0" bIns="0" rtlCol="0">
            <a:spAutoFit/>
          </a:bodyPr>
          <a:lstStyle/>
          <a:p>
            <a:pPr marL="12700">
              <a:lnSpc>
                <a:spcPct val="100000"/>
              </a:lnSpc>
              <a:spcBef>
                <a:spcPts val="100"/>
              </a:spcBef>
            </a:pPr>
            <a:r>
              <a:rPr b="0" dirty="0">
                <a:latin typeface="Century Gothic"/>
                <a:cs typeface="Century Gothic"/>
              </a:rPr>
              <a:t>Coursework</a:t>
            </a:r>
            <a:r>
              <a:rPr b="0" spc="-95" dirty="0">
                <a:latin typeface="Century Gothic"/>
                <a:cs typeface="Century Gothic"/>
              </a:rPr>
              <a:t> </a:t>
            </a:r>
            <a:r>
              <a:rPr b="0" dirty="0">
                <a:latin typeface="Century Gothic"/>
                <a:cs typeface="Century Gothic"/>
              </a:rPr>
              <a:t>Earned</a:t>
            </a:r>
            <a:r>
              <a:rPr b="0" spc="-120" dirty="0">
                <a:latin typeface="Century Gothic"/>
                <a:cs typeface="Century Gothic"/>
              </a:rPr>
              <a:t> </a:t>
            </a:r>
            <a:r>
              <a:rPr b="0" dirty="0">
                <a:latin typeface="Century Gothic"/>
                <a:cs typeface="Century Gothic"/>
              </a:rPr>
              <a:t>in</a:t>
            </a:r>
            <a:r>
              <a:rPr b="0" spc="-125" dirty="0">
                <a:latin typeface="Century Gothic"/>
                <a:cs typeface="Century Gothic"/>
              </a:rPr>
              <a:t> </a:t>
            </a:r>
            <a:r>
              <a:rPr b="0" spc="-10" dirty="0">
                <a:latin typeface="Century Gothic"/>
                <a:cs typeface="Century Gothic"/>
              </a:rPr>
              <a:t>Major</a:t>
            </a:r>
          </a:p>
        </p:txBody>
      </p:sp>
      <p:grpSp>
        <p:nvGrpSpPr>
          <p:cNvPr id="3" name="object 3"/>
          <p:cNvGrpSpPr/>
          <p:nvPr/>
        </p:nvGrpSpPr>
        <p:grpSpPr>
          <a:xfrm>
            <a:off x="-7937" y="1853438"/>
            <a:ext cx="12207875" cy="5012690"/>
            <a:chOff x="-7937" y="1853438"/>
            <a:chExt cx="12207875" cy="5012690"/>
          </a:xfrm>
        </p:grpSpPr>
        <p:pic>
          <p:nvPicPr>
            <p:cNvPr id="4" name="object 4"/>
            <p:cNvPicPr/>
            <p:nvPr/>
          </p:nvPicPr>
          <p:blipFill>
            <a:blip r:embed="rId2" cstate="print"/>
            <a:stretch>
              <a:fillRect/>
            </a:stretch>
          </p:blipFill>
          <p:spPr>
            <a:xfrm>
              <a:off x="1930400" y="1853438"/>
              <a:ext cx="7400925" cy="1276350"/>
            </a:xfrm>
            <a:prstGeom prst="rect">
              <a:avLst/>
            </a:prstGeom>
          </p:spPr>
        </p:pic>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15963" y="6341922"/>
              <a:ext cx="2936748" cy="370179"/>
            </a:xfrm>
            <a:prstGeom prst="rect">
              <a:avLst/>
            </a:prstGeom>
          </p:spPr>
        </p:pic>
      </p:grpSp>
      <p:sp>
        <p:nvSpPr>
          <p:cNvPr id="8" name="object 8"/>
          <p:cNvSpPr txBox="1"/>
          <p:nvPr/>
        </p:nvSpPr>
        <p:spPr>
          <a:xfrm>
            <a:off x="2286000" y="3429000"/>
            <a:ext cx="7045325" cy="196720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dirty="0">
                <a:latin typeface="Century Gothic"/>
                <a:cs typeface="Century Gothic"/>
              </a:rPr>
              <a:t>Only</a:t>
            </a:r>
            <a:r>
              <a:rPr sz="1800" spc="-55" dirty="0">
                <a:latin typeface="Century Gothic"/>
                <a:cs typeface="Century Gothic"/>
              </a:rPr>
              <a:t> </a:t>
            </a:r>
            <a:r>
              <a:rPr sz="1800" dirty="0">
                <a:latin typeface="Century Gothic"/>
                <a:cs typeface="Century Gothic"/>
              </a:rPr>
              <a:t>list</a:t>
            </a:r>
            <a:r>
              <a:rPr sz="1800" spc="-80" dirty="0">
                <a:latin typeface="Century Gothic"/>
                <a:cs typeface="Century Gothic"/>
              </a:rPr>
              <a:t> </a:t>
            </a:r>
            <a:r>
              <a:rPr sz="1800" dirty="0">
                <a:latin typeface="Century Gothic"/>
                <a:cs typeface="Century Gothic"/>
              </a:rPr>
              <a:t>completed</a:t>
            </a:r>
            <a:r>
              <a:rPr sz="1800" spc="-25" dirty="0">
                <a:latin typeface="Century Gothic"/>
                <a:cs typeface="Century Gothic"/>
              </a:rPr>
              <a:t> </a:t>
            </a:r>
            <a:r>
              <a:rPr sz="1800" dirty="0">
                <a:latin typeface="Century Gothic"/>
                <a:cs typeface="Century Gothic"/>
              </a:rPr>
              <a:t>coursework</a:t>
            </a:r>
            <a:r>
              <a:rPr sz="1800" spc="-15" dirty="0">
                <a:latin typeface="Century Gothic"/>
                <a:cs typeface="Century Gothic"/>
              </a:rPr>
              <a:t> </a:t>
            </a:r>
            <a:r>
              <a:rPr sz="1800" dirty="0">
                <a:latin typeface="Century Gothic"/>
                <a:cs typeface="Century Gothic"/>
              </a:rPr>
              <a:t>needed</a:t>
            </a:r>
            <a:r>
              <a:rPr sz="1800" spc="-20" dirty="0">
                <a:latin typeface="Century Gothic"/>
                <a:cs typeface="Century Gothic"/>
              </a:rPr>
              <a:t> </a:t>
            </a:r>
            <a:r>
              <a:rPr sz="1800" dirty="0">
                <a:latin typeface="Century Gothic"/>
                <a:cs typeface="Century Gothic"/>
              </a:rPr>
              <a:t>for</a:t>
            </a:r>
            <a:r>
              <a:rPr sz="1800" spc="-65" dirty="0">
                <a:latin typeface="Century Gothic"/>
                <a:cs typeface="Century Gothic"/>
              </a:rPr>
              <a:t> </a:t>
            </a:r>
            <a:r>
              <a:rPr sz="1800" dirty="0">
                <a:latin typeface="Century Gothic"/>
                <a:cs typeface="Century Gothic"/>
              </a:rPr>
              <a:t>this</a:t>
            </a:r>
            <a:r>
              <a:rPr sz="1800" spc="-55" dirty="0">
                <a:latin typeface="Century Gothic"/>
                <a:cs typeface="Century Gothic"/>
              </a:rPr>
              <a:t> </a:t>
            </a:r>
            <a:r>
              <a:rPr sz="1800" spc="-10" dirty="0">
                <a:latin typeface="Century Gothic"/>
                <a:cs typeface="Century Gothic"/>
              </a:rPr>
              <a:t>degree</a:t>
            </a:r>
            <a:endParaRPr sz="1800" dirty="0">
              <a:latin typeface="Century Gothic"/>
              <a:cs typeface="Century Gothic"/>
            </a:endParaRPr>
          </a:p>
          <a:p>
            <a:pPr marL="299085" indent="-286385">
              <a:lnSpc>
                <a:spcPct val="100000"/>
              </a:lnSpc>
              <a:spcBef>
                <a:spcPts val="2160"/>
              </a:spcBef>
              <a:buFont typeface="Arial"/>
              <a:buChar char="•"/>
              <a:tabLst>
                <a:tab pos="299085" algn="l"/>
              </a:tabLst>
            </a:pPr>
            <a:r>
              <a:rPr sz="1800" dirty="0">
                <a:latin typeface="Century Gothic"/>
                <a:cs typeface="Century Gothic"/>
              </a:rPr>
              <a:t>List</a:t>
            </a:r>
            <a:r>
              <a:rPr sz="1800" spc="-60" dirty="0">
                <a:latin typeface="Century Gothic"/>
                <a:cs typeface="Century Gothic"/>
              </a:rPr>
              <a:t> </a:t>
            </a:r>
            <a:r>
              <a:rPr sz="1800" dirty="0">
                <a:latin typeface="Century Gothic"/>
                <a:cs typeface="Century Gothic"/>
              </a:rPr>
              <a:t>course</a:t>
            </a:r>
            <a:r>
              <a:rPr sz="1800" spc="-45" dirty="0">
                <a:latin typeface="Century Gothic"/>
                <a:cs typeface="Century Gothic"/>
              </a:rPr>
              <a:t> </a:t>
            </a:r>
            <a:r>
              <a:rPr sz="1800" dirty="0">
                <a:latin typeface="Century Gothic"/>
                <a:cs typeface="Century Gothic"/>
              </a:rPr>
              <a:t>number</a:t>
            </a:r>
            <a:r>
              <a:rPr sz="1800" spc="-20" dirty="0">
                <a:latin typeface="Century Gothic"/>
                <a:cs typeface="Century Gothic"/>
              </a:rPr>
              <a:t> </a:t>
            </a:r>
            <a:r>
              <a:rPr sz="1800" dirty="0">
                <a:latin typeface="Century Gothic"/>
                <a:cs typeface="Century Gothic"/>
              </a:rPr>
              <a:t>and</a:t>
            </a:r>
            <a:r>
              <a:rPr sz="1800" spc="-30" dirty="0">
                <a:latin typeface="Century Gothic"/>
                <a:cs typeface="Century Gothic"/>
              </a:rPr>
              <a:t> </a:t>
            </a:r>
            <a:r>
              <a:rPr sz="1800" dirty="0">
                <a:latin typeface="Century Gothic"/>
                <a:cs typeface="Century Gothic"/>
              </a:rPr>
              <a:t>amount</a:t>
            </a:r>
            <a:r>
              <a:rPr sz="1800" spc="-35" dirty="0">
                <a:latin typeface="Century Gothic"/>
                <a:cs typeface="Century Gothic"/>
              </a:rPr>
              <a:t> </a:t>
            </a:r>
            <a:r>
              <a:rPr sz="1800" dirty="0">
                <a:latin typeface="Century Gothic"/>
                <a:cs typeface="Century Gothic"/>
              </a:rPr>
              <a:t>of</a:t>
            </a:r>
            <a:r>
              <a:rPr sz="1800" spc="-55" dirty="0">
                <a:latin typeface="Century Gothic"/>
                <a:cs typeface="Century Gothic"/>
              </a:rPr>
              <a:t> </a:t>
            </a:r>
            <a:r>
              <a:rPr sz="1800" spc="-10" dirty="0">
                <a:latin typeface="Century Gothic"/>
                <a:cs typeface="Century Gothic"/>
              </a:rPr>
              <a:t>hours.</a:t>
            </a:r>
            <a:endParaRPr sz="1800" dirty="0">
              <a:latin typeface="Century Gothic"/>
              <a:cs typeface="Century Gothic"/>
            </a:endParaRPr>
          </a:p>
          <a:p>
            <a:pPr marL="299085" indent="-286385">
              <a:lnSpc>
                <a:spcPct val="100000"/>
              </a:lnSpc>
              <a:spcBef>
                <a:spcPts val="2160"/>
              </a:spcBef>
              <a:buFont typeface="Arial"/>
              <a:buChar char="•"/>
              <a:tabLst>
                <a:tab pos="299085" algn="l"/>
              </a:tabLst>
            </a:pPr>
            <a:r>
              <a:rPr sz="1800" dirty="0">
                <a:latin typeface="Century Gothic"/>
                <a:cs typeface="Century Gothic"/>
              </a:rPr>
              <a:t>For</a:t>
            </a:r>
            <a:r>
              <a:rPr sz="1800" spc="-50" dirty="0">
                <a:latin typeface="Century Gothic"/>
                <a:cs typeface="Century Gothic"/>
              </a:rPr>
              <a:t> </a:t>
            </a:r>
            <a:r>
              <a:rPr sz="1800" dirty="0">
                <a:latin typeface="Century Gothic"/>
                <a:cs typeface="Century Gothic"/>
              </a:rPr>
              <a:t>Example:</a:t>
            </a:r>
            <a:r>
              <a:rPr sz="1800" spc="-35" dirty="0">
                <a:latin typeface="Century Gothic"/>
                <a:cs typeface="Century Gothic"/>
              </a:rPr>
              <a:t> </a:t>
            </a:r>
            <a:r>
              <a:rPr sz="1800" dirty="0">
                <a:latin typeface="Century Gothic"/>
                <a:cs typeface="Century Gothic"/>
              </a:rPr>
              <a:t>CHEM</a:t>
            </a:r>
            <a:r>
              <a:rPr sz="1800" spc="-40" dirty="0">
                <a:latin typeface="Century Gothic"/>
                <a:cs typeface="Century Gothic"/>
              </a:rPr>
              <a:t> </a:t>
            </a:r>
            <a:r>
              <a:rPr sz="1800" dirty="0">
                <a:latin typeface="Century Gothic"/>
                <a:cs typeface="Century Gothic"/>
              </a:rPr>
              <a:t>7947</a:t>
            </a:r>
            <a:r>
              <a:rPr sz="1800" spc="-30" dirty="0">
                <a:latin typeface="Century Gothic"/>
                <a:cs typeface="Century Gothic"/>
              </a:rPr>
              <a:t> </a:t>
            </a:r>
            <a:r>
              <a:rPr sz="1800" dirty="0">
                <a:latin typeface="Century Gothic"/>
                <a:cs typeface="Century Gothic"/>
              </a:rPr>
              <a:t>(3</a:t>
            </a:r>
            <a:r>
              <a:rPr lang="en-US" sz="1800" dirty="0">
                <a:latin typeface="Century Gothic"/>
                <a:cs typeface="Century Gothic"/>
              </a:rPr>
              <a:t>)</a:t>
            </a:r>
          </a:p>
          <a:p>
            <a:pPr marL="299085" indent="-286385">
              <a:lnSpc>
                <a:spcPct val="100000"/>
              </a:lnSpc>
              <a:spcBef>
                <a:spcPts val="2160"/>
              </a:spcBef>
              <a:buFont typeface="Arial"/>
              <a:buChar char="•"/>
              <a:tabLst>
                <a:tab pos="299085" algn="l"/>
              </a:tabLst>
            </a:pPr>
            <a:r>
              <a:rPr sz="1800" dirty="0">
                <a:latin typeface="Century Gothic"/>
                <a:cs typeface="Century Gothic"/>
              </a:rPr>
              <a:t>Do</a:t>
            </a:r>
            <a:r>
              <a:rPr sz="1800" spc="-35" dirty="0">
                <a:latin typeface="Century Gothic"/>
                <a:cs typeface="Century Gothic"/>
              </a:rPr>
              <a:t> </a:t>
            </a:r>
            <a:r>
              <a:rPr sz="1800" dirty="0">
                <a:latin typeface="Century Gothic"/>
                <a:cs typeface="Century Gothic"/>
              </a:rPr>
              <a:t>not</a:t>
            </a:r>
            <a:r>
              <a:rPr sz="1800" spc="-30" dirty="0">
                <a:latin typeface="Century Gothic"/>
                <a:cs typeface="Century Gothic"/>
              </a:rPr>
              <a:t> </a:t>
            </a:r>
            <a:r>
              <a:rPr sz="1800" dirty="0">
                <a:latin typeface="Century Gothic"/>
                <a:cs typeface="Century Gothic"/>
              </a:rPr>
              <a:t>list</a:t>
            </a:r>
            <a:r>
              <a:rPr sz="1800" spc="-55" dirty="0">
                <a:latin typeface="Century Gothic"/>
                <a:cs typeface="Century Gothic"/>
              </a:rPr>
              <a:t> </a:t>
            </a:r>
            <a:r>
              <a:rPr sz="1800" dirty="0">
                <a:latin typeface="Century Gothic"/>
                <a:cs typeface="Century Gothic"/>
              </a:rPr>
              <a:t>courses</a:t>
            </a:r>
            <a:r>
              <a:rPr sz="1800" spc="-20" dirty="0">
                <a:latin typeface="Century Gothic"/>
                <a:cs typeface="Century Gothic"/>
              </a:rPr>
              <a:t> </a:t>
            </a:r>
            <a:r>
              <a:rPr sz="1800" dirty="0">
                <a:latin typeface="Century Gothic"/>
                <a:cs typeface="Century Gothic"/>
              </a:rPr>
              <a:t>that</a:t>
            </a:r>
            <a:r>
              <a:rPr sz="1800" spc="-10" dirty="0">
                <a:latin typeface="Century Gothic"/>
                <a:cs typeface="Century Gothic"/>
              </a:rPr>
              <a:t> </a:t>
            </a:r>
            <a:r>
              <a:rPr sz="1800" dirty="0">
                <a:latin typeface="Century Gothic"/>
                <a:cs typeface="Century Gothic"/>
              </a:rPr>
              <a:t>you</a:t>
            </a:r>
            <a:r>
              <a:rPr sz="1800" spc="-35" dirty="0">
                <a:latin typeface="Century Gothic"/>
                <a:cs typeface="Century Gothic"/>
              </a:rPr>
              <a:t> </a:t>
            </a:r>
            <a:r>
              <a:rPr sz="1800" dirty="0">
                <a:latin typeface="Century Gothic"/>
                <a:cs typeface="Century Gothic"/>
              </a:rPr>
              <a:t>are</a:t>
            </a:r>
            <a:r>
              <a:rPr sz="1800" spc="-25" dirty="0">
                <a:latin typeface="Century Gothic"/>
                <a:cs typeface="Century Gothic"/>
              </a:rPr>
              <a:t> </a:t>
            </a:r>
            <a:r>
              <a:rPr sz="1800" dirty="0">
                <a:latin typeface="Century Gothic"/>
                <a:cs typeface="Century Gothic"/>
              </a:rPr>
              <a:t>currently</a:t>
            </a:r>
            <a:r>
              <a:rPr sz="1800" spc="-15" dirty="0">
                <a:latin typeface="Century Gothic"/>
                <a:cs typeface="Century Gothic"/>
              </a:rPr>
              <a:t> </a:t>
            </a:r>
            <a:r>
              <a:rPr sz="1800" dirty="0">
                <a:latin typeface="Century Gothic"/>
                <a:cs typeface="Century Gothic"/>
              </a:rPr>
              <a:t>enrolled</a:t>
            </a:r>
            <a:r>
              <a:rPr sz="1800" spc="-25" dirty="0">
                <a:latin typeface="Century Gothic"/>
                <a:cs typeface="Century Gothic"/>
              </a:rPr>
              <a:t> in</a:t>
            </a:r>
            <a:endParaRPr sz="1800" dirty="0">
              <a:latin typeface="Century Gothic"/>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0" y="712533"/>
            <a:ext cx="10310875" cy="574675"/>
          </a:xfrm>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Courses</a:t>
            </a:r>
            <a:r>
              <a:rPr b="0" spc="-70" dirty="0">
                <a:latin typeface="Century Gothic"/>
                <a:cs typeface="Century Gothic"/>
              </a:rPr>
              <a:t> </a:t>
            </a:r>
            <a:r>
              <a:rPr b="0" spc="-10" dirty="0">
                <a:latin typeface="Century Gothic"/>
                <a:cs typeface="Century Gothic"/>
              </a:rPr>
              <a:t>Transferred</a:t>
            </a:r>
          </a:p>
        </p:txBody>
      </p:sp>
      <p:grpSp>
        <p:nvGrpSpPr>
          <p:cNvPr id="3" name="object 3"/>
          <p:cNvGrpSpPr/>
          <p:nvPr/>
        </p:nvGrpSpPr>
        <p:grpSpPr>
          <a:xfrm>
            <a:off x="-7937" y="1828673"/>
            <a:ext cx="12207875" cy="5037455"/>
            <a:chOff x="-7937" y="1828673"/>
            <a:chExt cx="12207875" cy="5037455"/>
          </a:xfrm>
        </p:grpSpPr>
        <p:pic>
          <p:nvPicPr>
            <p:cNvPr id="4" name="object 4"/>
            <p:cNvPicPr/>
            <p:nvPr/>
          </p:nvPicPr>
          <p:blipFill>
            <a:blip r:embed="rId2" cstate="print"/>
            <a:stretch>
              <a:fillRect/>
            </a:stretch>
          </p:blipFill>
          <p:spPr>
            <a:xfrm>
              <a:off x="2096261" y="1828673"/>
              <a:ext cx="5105399" cy="695325"/>
            </a:xfrm>
            <a:prstGeom prst="rect">
              <a:avLst/>
            </a:prstGeom>
          </p:spPr>
        </p:pic>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15963" y="6341922"/>
              <a:ext cx="2936748" cy="370179"/>
            </a:xfrm>
            <a:prstGeom prst="rect">
              <a:avLst/>
            </a:prstGeom>
          </p:spPr>
        </p:pic>
      </p:grpSp>
      <p:sp>
        <p:nvSpPr>
          <p:cNvPr id="8" name="object 8"/>
          <p:cNvSpPr txBox="1"/>
          <p:nvPr/>
        </p:nvSpPr>
        <p:spPr>
          <a:xfrm>
            <a:off x="2362200" y="3352800"/>
            <a:ext cx="8773795" cy="139763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dirty="0">
                <a:latin typeface="Century Gothic"/>
                <a:cs typeface="Century Gothic"/>
              </a:rPr>
              <a:t>Any</a:t>
            </a:r>
            <a:r>
              <a:rPr sz="1800" spc="-55" dirty="0">
                <a:latin typeface="Century Gothic"/>
                <a:cs typeface="Century Gothic"/>
              </a:rPr>
              <a:t> </a:t>
            </a:r>
            <a:r>
              <a:rPr sz="1800" dirty="0">
                <a:latin typeface="Century Gothic"/>
                <a:cs typeface="Century Gothic"/>
              </a:rPr>
              <a:t>transfer</a:t>
            </a:r>
            <a:r>
              <a:rPr sz="1800" spc="-15" dirty="0">
                <a:latin typeface="Century Gothic"/>
                <a:cs typeface="Century Gothic"/>
              </a:rPr>
              <a:t> </a:t>
            </a:r>
            <a:r>
              <a:rPr sz="1800" dirty="0">
                <a:latin typeface="Century Gothic"/>
                <a:cs typeface="Century Gothic"/>
              </a:rPr>
              <a:t>work</a:t>
            </a:r>
            <a:r>
              <a:rPr sz="1800" spc="-10" dirty="0">
                <a:latin typeface="Century Gothic"/>
                <a:cs typeface="Century Gothic"/>
              </a:rPr>
              <a:t> </a:t>
            </a:r>
            <a:r>
              <a:rPr sz="1800" dirty="0">
                <a:latin typeface="Century Gothic"/>
                <a:cs typeface="Century Gothic"/>
              </a:rPr>
              <a:t>needs</a:t>
            </a:r>
            <a:r>
              <a:rPr sz="1800" spc="-15" dirty="0">
                <a:latin typeface="Century Gothic"/>
                <a:cs typeface="Century Gothic"/>
              </a:rPr>
              <a:t> </a:t>
            </a:r>
            <a:r>
              <a:rPr sz="1800" dirty="0">
                <a:latin typeface="Century Gothic"/>
                <a:cs typeface="Century Gothic"/>
              </a:rPr>
              <a:t>to</a:t>
            </a:r>
            <a:r>
              <a:rPr sz="1800" spc="-25" dirty="0">
                <a:latin typeface="Century Gothic"/>
                <a:cs typeface="Century Gothic"/>
              </a:rPr>
              <a:t> </a:t>
            </a:r>
            <a:r>
              <a:rPr sz="1800" dirty="0">
                <a:latin typeface="Century Gothic"/>
                <a:cs typeface="Century Gothic"/>
              </a:rPr>
              <a:t>be</a:t>
            </a:r>
            <a:r>
              <a:rPr sz="1800" spc="-50" dirty="0">
                <a:latin typeface="Century Gothic"/>
                <a:cs typeface="Century Gothic"/>
              </a:rPr>
              <a:t> </a:t>
            </a:r>
            <a:r>
              <a:rPr sz="1800" dirty="0">
                <a:latin typeface="Century Gothic"/>
                <a:cs typeface="Century Gothic"/>
              </a:rPr>
              <a:t>listed</a:t>
            </a:r>
            <a:r>
              <a:rPr sz="1800" spc="-30" dirty="0">
                <a:latin typeface="Century Gothic"/>
                <a:cs typeface="Century Gothic"/>
              </a:rPr>
              <a:t> </a:t>
            </a:r>
            <a:r>
              <a:rPr sz="1800" dirty="0">
                <a:latin typeface="Century Gothic"/>
                <a:cs typeface="Century Gothic"/>
              </a:rPr>
              <a:t>in</a:t>
            </a:r>
            <a:r>
              <a:rPr sz="1800" spc="-55" dirty="0">
                <a:latin typeface="Century Gothic"/>
                <a:cs typeface="Century Gothic"/>
              </a:rPr>
              <a:t> </a:t>
            </a:r>
            <a:r>
              <a:rPr sz="1800" dirty="0">
                <a:latin typeface="Century Gothic"/>
                <a:cs typeface="Century Gothic"/>
              </a:rPr>
              <a:t>the</a:t>
            </a:r>
            <a:r>
              <a:rPr sz="1800" spc="-20" dirty="0">
                <a:latin typeface="Century Gothic"/>
                <a:cs typeface="Century Gothic"/>
              </a:rPr>
              <a:t> </a:t>
            </a:r>
            <a:r>
              <a:rPr sz="1800" dirty="0">
                <a:latin typeface="Century Gothic"/>
                <a:cs typeface="Century Gothic"/>
              </a:rPr>
              <a:t>box</a:t>
            </a:r>
            <a:r>
              <a:rPr sz="1800" spc="-45" dirty="0">
                <a:latin typeface="Century Gothic"/>
                <a:cs typeface="Century Gothic"/>
              </a:rPr>
              <a:t> </a:t>
            </a:r>
            <a:r>
              <a:rPr sz="1800" spc="-10" dirty="0">
                <a:latin typeface="Century Gothic"/>
                <a:cs typeface="Century Gothic"/>
              </a:rPr>
              <a:t>above</a:t>
            </a:r>
            <a:endParaRPr sz="1800" dirty="0">
              <a:latin typeface="Century Gothic"/>
              <a:cs typeface="Century Gothic"/>
            </a:endParaRPr>
          </a:p>
          <a:p>
            <a:pPr marL="299085" indent="-286385">
              <a:lnSpc>
                <a:spcPct val="100000"/>
              </a:lnSpc>
              <a:spcBef>
                <a:spcPts val="2160"/>
              </a:spcBef>
              <a:buFont typeface="Arial"/>
              <a:buChar char="•"/>
              <a:tabLst>
                <a:tab pos="299085" algn="l"/>
              </a:tabLst>
            </a:pPr>
            <a:r>
              <a:rPr sz="1800" dirty="0">
                <a:latin typeface="Century Gothic"/>
                <a:cs typeface="Century Gothic"/>
              </a:rPr>
              <a:t>Please</a:t>
            </a:r>
            <a:r>
              <a:rPr sz="1800" spc="-25" dirty="0">
                <a:latin typeface="Century Gothic"/>
                <a:cs typeface="Century Gothic"/>
              </a:rPr>
              <a:t> </a:t>
            </a:r>
            <a:r>
              <a:rPr sz="1800" dirty="0">
                <a:latin typeface="Century Gothic"/>
                <a:cs typeface="Century Gothic"/>
              </a:rPr>
              <a:t>list</a:t>
            </a:r>
            <a:r>
              <a:rPr sz="1800" spc="-60" dirty="0">
                <a:latin typeface="Century Gothic"/>
                <a:cs typeface="Century Gothic"/>
              </a:rPr>
              <a:t> </a:t>
            </a:r>
            <a:r>
              <a:rPr sz="1800" dirty="0">
                <a:latin typeface="Century Gothic"/>
                <a:cs typeface="Century Gothic"/>
              </a:rPr>
              <a:t>coursework</a:t>
            </a:r>
            <a:r>
              <a:rPr sz="1800" spc="10" dirty="0">
                <a:latin typeface="Century Gothic"/>
                <a:cs typeface="Century Gothic"/>
              </a:rPr>
              <a:t> </a:t>
            </a:r>
            <a:r>
              <a:rPr sz="1800" dirty="0">
                <a:latin typeface="Century Gothic"/>
                <a:cs typeface="Century Gothic"/>
              </a:rPr>
              <a:t>in</a:t>
            </a:r>
            <a:r>
              <a:rPr sz="1800" spc="-45" dirty="0">
                <a:latin typeface="Century Gothic"/>
                <a:cs typeface="Century Gothic"/>
              </a:rPr>
              <a:t> </a:t>
            </a:r>
            <a:r>
              <a:rPr sz="1800" dirty="0">
                <a:latin typeface="Century Gothic"/>
                <a:cs typeface="Century Gothic"/>
              </a:rPr>
              <a:t>the</a:t>
            </a:r>
            <a:r>
              <a:rPr sz="1800" spc="-10" dirty="0">
                <a:latin typeface="Century Gothic"/>
                <a:cs typeface="Century Gothic"/>
              </a:rPr>
              <a:t> </a:t>
            </a:r>
            <a:r>
              <a:rPr sz="1800" dirty="0">
                <a:latin typeface="Century Gothic"/>
                <a:cs typeface="Century Gothic"/>
              </a:rPr>
              <a:t>same</a:t>
            </a:r>
            <a:r>
              <a:rPr sz="1800" spc="-25" dirty="0">
                <a:latin typeface="Century Gothic"/>
                <a:cs typeface="Century Gothic"/>
              </a:rPr>
              <a:t> </a:t>
            </a:r>
            <a:r>
              <a:rPr sz="1800" dirty="0">
                <a:latin typeface="Century Gothic"/>
                <a:cs typeface="Century Gothic"/>
              </a:rPr>
              <a:t>format</a:t>
            </a:r>
            <a:r>
              <a:rPr sz="1800" spc="-25" dirty="0">
                <a:latin typeface="Century Gothic"/>
                <a:cs typeface="Century Gothic"/>
              </a:rPr>
              <a:t> </a:t>
            </a:r>
            <a:r>
              <a:rPr sz="1800" dirty="0">
                <a:latin typeface="Century Gothic"/>
                <a:cs typeface="Century Gothic"/>
              </a:rPr>
              <a:t>–</a:t>
            </a:r>
            <a:r>
              <a:rPr sz="1800" spc="-25" dirty="0">
                <a:latin typeface="Century Gothic"/>
                <a:cs typeface="Century Gothic"/>
              </a:rPr>
              <a:t> </a:t>
            </a:r>
            <a:r>
              <a:rPr sz="1800" dirty="0">
                <a:latin typeface="Century Gothic"/>
                <a:cs typeface="Century Gothic"/>
              </a:rPr>
              <a:t>Ex.</a:t>
            </a:r>
            <a:r>
              <a:rPr sz="1800" spc="-20" dirty="0">
                <a:latin typeface="Century Gothic"/>
                <a:cs typeface="Century Gothic"/>
              </a:rPr>
              <a:t> </a:t>
            </a:r>
            <a:r>
              <a:rPr sz="1800" dirty="0">
                <a:latin typeface="Century Gothic"/>
                <a:cs typeface="Century Gothic"/>
              </a:rPr>
              <a:t>CHEM</a:t>
            </a:r>
            <a:r>
              <a:rPr sz="1800" spc="-35" dirty="0">
                <a:latin typeface="Century Gothic"/>
                <a:cs typeface="Century Gothic"/>
              </a:rPr>
              <a:t> </a:t>
            </a:r>
            <a:r>
              <a:rPr sz="1800" dirty="0">
                <a:latin typeface="Century Gothic"/>
                <a:cs typeface="Century Gothic"/>
              </a:rPr>
              <a:t>7947</a:t>
            </a:r>
            <a:r>
              <a:rPr sz="1800" spc="-15" dirty="0">
                <a:latin typeface="Century Gothic"/>
                <a:cs typeface="Century Gothic"/>
              </a:rPr>
              <a:t> </a:t>
            </a:r>
            <a:r>
              <a:rPr sz="1800" dirty="0">
                <a:latin typeface="Century Gothic"/>
                <a:cs typeface="Century Gothic"/>
              </a:rPr>
              <a:t>(3),</a:t>
            </a:r>
            <a:r>
              <a:rPr sz="1800" spc="15" dirty="0">
                <a:latin typeface="Century Gothic"/>
                <a:cs typeface="Century Gothic"/>
              </a:rPr>
              <a:t> </a:t>
            </a:r>
            <a:r>
              <a:rPr sz="1800" dirty="0">
                <a:latin typeface="Century Gothic"/>
                <a:cs typeface="Century Gothic"/>
              </a:rPr>
              <a:t>CHEM</a:t>
            </a:r>
            <a:r>
              <a:rPr sz="1800" spc="-30" dirty="0">
                <a:latin typeface="Century Gothic"/>
                <a:cs typeface="Century Gothic"/>
              </a:rPr>
              <a:t> </a:t>
            </a:r>
            <a:r>
              <a:rPr sz="1800" dirty="0">
                <a:latin typeface="Century Gothic"/>
                <a:cs typeface="Century Gothic"/>
              </a:rPr>
              <a:t>8000</a:t>
            </a:r>
            <a:r>
              <a:rPr sz="1800" spc="-15" dirty="0">
                <a:latin typeface="Century Gothic"/>
                <a:cs typeface="Century Gothic"/>
              </a:rPr>
              <a:t> </a:t>
            </a:r>
            <a:r>
              <a:rPr sz="1800" spc="-25" dirty="0">
                <a:latin typeface="Century Gothic"/>
                <a:cs typeface="Century Gothic"/>
              </a:rPr>
              <a:t>(6)</a:t>
            </a:r>
            <a:endParaRPr sz="1800" dirty="0">
              <a:latin typeface="Century Gothic"/>
              <a:cs typeface="Century Gothic"/>
            </a:endParaRPr>
          </a:p>
          <a:p>
            <a:pPr marL="299085" indent="-286385">
              <a:lnSpc>
                <a:spcPct val="100000"/>
              </a:lnSpc>
              <a:spcBef>
                <a:spcPts val="2160"/>
              </a:spcBef>
              <a:buFont typeface="Arial"/>
              <a:buChar char="•"/>
              <a:tabLst>
                <a:tab pos="299085" algn="l"/>
              </a:tabLst>
            </a:pPr>
            <a:r>
              <a:rPr sz="1800" dirty="0">
                <a:latin typeface="Century Gothic"/>
                <a:cs typeface="Century Gothic"/>
              </a:rPr>
              <a:t>List</a:t>
            </a:r>
            <a:r>
              <a:rPr sz="1800" spc="-60" dirty="0">
                <a:latin typeface="Century Gothic"/>
                <a:cs typeface="Century Gothic"/>
              </a:rPr>
              <a:t> </a:t>
            </a:r>
            <a:r>
              <a:rPr sz="1800" dirty="0">
                <a:latin typeface="Century Gothic"/>
                <a:cs typeface="Century Gothic"/>
              </a:rPr>
              <a:t>the</a:t>
            </a:r>
            <a:r>
              <a:rPr sz="1800" spc="-20" dirty="0">
                <a:latin typeface="Century Gothic"/>
                <a:cs typeface="Century Gothic"/>
              </a:rPr>
              <a:t> </a:t>
            </a:r>
            <a:r>
              <a:rPr sz="1800" dirty="0">
                <a:latin typeface="Century Gothic"/>
                <a:cs typeface="Century Gothic"/>
              </a:rPr>
              <a:t>University</a:t>
            </a:r>
            <a:r>
              <a:rPr sz="1800" spc="-50" dirty="0">
                <a:latin typeface="Century Gothic"/>
                <a:cs typeface="Century Gothic"/>
              </a:rPr>
              <a:t> </a:t>
            </a:r>
            <a:r>
              <a:rPr sz="1800" dirty="0">
                <a:latin typeface="Century Gothic"/>
                <a:cs typeface="Century Gothic"/>
              </a:rPr>
              <a:t>name</a:t>
            </a:r>
            <a:r>
              <a:rPr sz="1800" spc="-30" dirty="0">
                <a:latin typeface="Century Gothic"/>
                <a:cs typeface="Century Gothic"/>
              </a:rPr>
              <a:t> </a:t>
            </a:r>
            <a:r>
              <a:rPr sz="1800" dirty="0">
                <a:latin typeface="Century Gothic"/>
                <a:cs typeface="Century Gothic"/>
              </a:rPr>
              <a:t>next</a:t>
            </a:r>
            <a:r>
              <a:rPr sz="1800" spc="-30" dirty="0">
                <a:latin typeface="Century Gothic"/>
                <a:cs typeface="Century Gothic"/>
              </a:rPr>
              <a:t> </a:t>
            </a:r>
            <a:r>
              <a:rPr sz="1800" dirty="0">
                <a:latin typeface="Century Gothic"/>
                <a:cs typeface="Century Gothic"/>
              </a:rPr>
              <a:t>to</a:t>
            </a:r>
            <a:r>
              <a:rPr sz="1800" spc="-40" dirty="0">
                <a:latin typeface="Century Gothic"/>
                <a:cs typeface="Century Gothic"/>
              </a:rPr>
              <a:t> </a:t>
            </a:r>
            <a:r>
              <a:rPr sz="1800" dirty="0">
                <a:latin typeface="Century Gothic"/>
                <a:cs typeface="Century Gothic"/>
              </a:rPr>
              <a:t>the</a:t>
            </a:r>
            <a:r>
              <a:rPr sz="1800" spc="-15" dirty="0">
                <a:latin typeface="Century Gothic"/>
                <a:cs typeface="Century Gothic"/>
              </a:rPr>
              <a:t> </a:t>
            </a:r>
            <a:r>
              <a:rPr sz="1800" spc="-10" dirty="0">
                <a:latin typeface="Century Gothic"/>
                <a:cs typeface="Century Gothic"/>
              </a:rPr>
              <a:t>courses</a:t>
            </a:r>
            <a:endParaRPr sz="1800" dirty="0">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647761" y="574674"/>
            <a:ext cx="5256530" cy="574040"/>
          </a:xfrm>
          <a:prstGeom prst="rect">
            <a:avLst/>
          </a:prstGeom>
        </p:spPr>
        <p:txBody>
          <a:bodyPr vert="horz" wrap="square" lIns="0" tIns="12700" rIns="0" bIns="0" rtlCol="0">
            <a:spAutoFit/>
          </a:bodyPr>
          <a:lstStyle/>
          <a:p>
            <a:pPr marL="12700">
              <a:lnSpc>
                <a:spcPct val="100000"/>
              </a:lnSpc>
              <a:spcBef>
                <a:spcPts val="100"/>
              </a:spcBef>
            </a:pPr>
            <a:r>
              <a:rPr b="0" dirty="0">
                <a:latin typeface="Century Gothic"/>
                <a:cs typeface="Century Gothic"/>
              </a:rPr>
              <a:t>Transferring</a:t>
            </a:r>
            <a:r>
              <a:rPr b="0" spc="-170" dirty="0">
                <a:latin typeface="Century Gothic"/>
                <a:cs typeface="Century Gothic"/>
              </a:rPr>
              <a:t> </a:t>
            </a:r>
            <a:r>
              <a:rPr b="0" spc="-10" dirty="0">
                <a:latin typeface="Century Gothic"/>
                <a:cs typeface="Century Gothic"/>
              </a:rPr>
              <a:t>Coursework</a:t>
            </a:r>
          </a:p>
        </p:txBody>
      </p:sp>
      <p:grpSp>
        <p:nvGrpSpPr>
          <p:cNvPr id="3" name="object 3"/>
          <p:cNvGrpSpPr/>
          <p:nvPr/>
        </p:nvGrpSpPr>
        <p:grpSpPr>
          <a:xfrm>
            <a:off x="-7937" y="1148714"/>
            <a:ext cx="12207875" cy="5717540"/>
            <a:chOff x="-7937" y="1148714"/>
            <a:chExt cx="12207875" cy="5717540"/>
          </a:xfrm>
        </p:grpSpPr>
        <p:pic>
          <p:nvPicPr>
            <p:cNvPr id="4" name="object 4"/>
            <p:cNvPicPr/>
            <p:nvPr/>
          </p:nvPicPr>
          <p:blipFill>
            <a:blip r:embed="rId2" cstate="print"/>
            <a:stretch>
              <a:fillRect/>
            </a:stretch>
          </p:blipFill>
          <p:spPr>
            <a:xfrm>
              <a:off x="1330578" y="1148714"/>
              <a:ext cx="4696841" cy="4802505"/>
            </a:xfrm>
            <a:prstGeom prst="rect">
              <a:avLst/>
            </a:prstGeom>
          </p:spPr>
        </p:pic>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15963" y="6341922"/>
              <a:ext cx="2936748" cy="370179"/>
            </a:xfrm>
            <a:prstGeom prst="rect">
              <a:avLst/>
            </a:prstGeom>
          </p:spPr>
        </p:pic>
      </p:grpSp>
      <p:sp>
        <p:nvSpPr>
          <p:cNvPr id="8" name="object 8"/>
          <p:cNvSpPr txBox="1"/>
          <p:nvPr/>
        </p:nvSpPr>
        <p:spPr>
          <a:xfrm>
            <a:off x="6248400" y="2209800"/>
            <a:ext cx="5406772" cy="2239074"/>
          </a:xfrm>
          <a:prstGeom prst="rect">
            <a:avLst/>
          </a:prstGeom>
        </p:spPr>
        <p:txBody>
          <a:bodyPr vert="horz" wrap="square" lIns="0" tIns="12700" rIns="0" bIns="0" rtlCol="0">
            <a:spAutoFit/>
          </a:bodyPr>
          <a:lstStyle/>
          <a:p>
            <a:pPr marL="299085" indent="-286385">
              <a:lnSpc>
                <a:spcPct val="100000"/>
              </a:lnSpc>
              <a:spcBef>
                <a:spcPts val="2160"/>
              </a:spcBef>
              <a:buFont typeface="Arial"/>
              <a:buChar char="•"/>
              <a:tabLst>
                <a:tab pos="299085" algn="l"/>
              </a:tabLst>
            </a:pPr>
            <a:r>
              <a:rPr sz="1800" dirty="0">
                <a:latin typeface="Century Gothic"/>
                <a:cs typeface="Century Gothic"/>
              </a:rPr>
              <a:t>Fill</a:t>
            </a:r>
            <a:r>
              <a:rPr sz="1800" spc="-75" dirty="0">
                <a:latin typeface="Century Gothic"/>
                <a:cs typeface="Century Gothic"/>
              </a:rPr>
              <a:t> </a:t>
            </a:r>
            <a:r>
              <a:rPr sz="1800" dirty="0">
                <a:latin typeface="Century Gothic"/>
                <a:cs typeface="Century Gothic"/>
              </a:rPr>
              <a:t>out</a:t>
            </a:r>
            <a:r>
              <a:rPr sz="1800" spc="-35" dirty="0">
                <a:latin typeface="Century Gothic"/>
                <a:cs typeface="Century Gothic"/>
              </a:rPr>
              <a:t> </a:t>
            </a:r>
            <a:r>
              <a:rPr sz="1800" dirty="0">
                <a:latin typeface="Century Gothic"/>
                <a:cs typeface="Century Gothic"/>
              </a:rPr>
              <a:t>Request for</a:t>
            </a:r>
            <a:r>
              <a:rPr sz="1800" spc="-55" dirty="0">
                <a:latin typeface="Century Gothic"/>
                <a:cs typeface="Century Gothic"/>
              </a:rPr>
              <a:t> </a:t>
            </a:r>
            <a:r>
              <a:rPr sz="1800" dirty="0">
                <a:latin typeface="Century Gothic"/>
                <a:cs typeface="Century Gothic"/>
              </a:rPr>
              <a:t>Transfer</a:t>
            </a:r>
            <a:r>
              <a:rPr sz="1800" spc="-15" dirty="0">
                <a:latin typeface="Century Gothic"/>
                <a:cs typeface="Century Gothic"/>
              </a:rPr>
              <a:t> </a:t>
            </a:r>
            <a:r>
              <a:rPr lang="en-US" sz="1800" spc="-15" dirty="0">
                <a:latin typeface="Century Gothic"/>
                <a:cs typeface="Century Gothic"/>
              </a:rPr>
              <a:t>Credit Form</a:t>
            </a:r>
          </a:p>
          <a:p>
            <a:pPr marL="299085" indent="-286385">
              <a:lnSpc>
                <a:spcPct val="100000"/>
              </a:lnSpc>
              <a:spcBef>
                <a:spcPts val="2160"/>
              </a:spcBef>
              <a:buFont typeface="Arial"/>
              <a:buChar char="•"/>
              <a:tabLst>
                <a:tab pos="299085" algn="l"/>
              </a:tabLst>
            </a:pPr>
            <a:r>
              <a:rPr sz="1800" dirty="0">
                <a:latin typeface="Century Gothic"/>
                <a:cs typeface="Century Gothic"/>
              </a:rPr>
              <a:t>Signed</a:t>
            </a:r>
            <a:r>
              <a:rPr sz="1800" spc="-60" dirty="0">
                <a:latin typeface="Century Gothic"/>
                <a:cs typeface="Century Gothic"/>
              </a:rPr>
              <a:t> </a:t>
            </a:r>
            <a:r>
              <a:rPr sz="1800" spc="-25" dirty="0">
                <a:latin typeface="Century Gothic"/>
                <a:cs typeface="Century Gothic"/>
              </a:rPr>
              <a:t>by:</a:t>
            </a:r>
            <a:endParaRPr sz="1800" dirty="0">
              <a:latin typeface="Century Gothic"/>
              <a:cs typeface="Century Gothic"/>
            </a:endParaRPr>
          </a:p>
          <a:p>
            <a:pPr marL="756285" lvl="1" indent="-286385">
              <a:lnSpc>
                <a:spcPct val="100000"/>
              </a:lnSpc>
              <a:buFont typeface="Arial"/>
              <a:buChar char="•"/>
              <a:tabLst>
                <a:tab pos="756285" algn="l"/>
              </a:tabLst>
            </a:pPr>
            <a:r>
              <a:rPr sz="1800" dirty="0">
                <a:latin typeface="Century Gothic"/>
                <a:cs typeface="Century Gothic"/>
              </a:rPr>
              <a:t>Committee</a:t>
            </a:r>
            <a:r>
              <a:rPr sz="1800" spc="-65" dirty="0">
                <a:latin typeface="Century Gothic"/>
                <a:cs typeface="Century Gothic"/>
              </a:rPr>
              <a:t> </a:t>
            </a:r>
            <a:r>
              <a:rPr sz="1800" spc="-20" dirty="0">
                <a:latin typeface="Century Gothic"/>
                <a:cs typeface="Century Gothic"/>
              </a:rPr>
              <a:t>Chair</a:t>
            </a:r>
            <a:endParaRPr sz="1800" dirty="0">
              <a:latin typeface="Century Gothic"/>
              <a:cs typeface="Century Gothic"/>
            </a:endParaRPr>
          </a:p>
          <a:p>
            <a:pPr marL="756285" lvl="1" indent="-286385">
              <a:lnSpc>
                <a:spcPct val="100000"/>
              </a:lnSpc>
              <a:buFont typeface="Arial"/>
              <a:buChar char="•"/>
              <a:tabLst>
                <a:tab pos="756285" algn="l"/>
              </a:tabLst>
            </a:pPr>
            <a:r>
              <a:rPr sz="1800" dirty="0">
                <a:latin typeface="Century Gothic"/>
                <a:cs typeface="Century Gothic"/>
              </a:rPr>
              <a:t>Department</a:t>
            </a:r>
            <a:r>
              <a:rPr sz="1800" spc="-35" dirty="0">
                <a:latin typeface="Century Gothic"/>
                <a:cs typeface="Century Gothic"/>
              </a:rPr>
              <a:t> </a:t>
            </a:r>
            <a:r>
              <a:rPr sz="1800" dirty="0">
                <a:latin typeface="Century Gothic"/>
                <a:cs typeface="Century Gothic"/>
              </a:rPr>
              <a:t>Head</a:t>
            </a:r>
            <a:r>
              <a:rPr sz="1800" spc="-40" dirty="0">
                <a:latin typeface="Century Gothic"/>
                <a:cs typeface="Century Gothic"/>
              </a:rPr>
              <a:t> </a:t>
            </a:r>
            <a:r>
              <a:rPr sz="1800" dirty="0">
                <a:latin typeface="Century Gothic"/>
                <a:cs typeface="Century Gothic"/>
              </a:rPr>
              <a:t>or</a:t>
            </a:r>
            <a:r>
              <a:rPr sz="1800" spc="-50" dirty="0">
                <a:latin typeface="Century Gothic"/>
                <a:cs typeface="Century Gothic"/>
              </a:rPr>
              <a:t> </a:t>
            </a:r>
            <a:r>
              <a:rPr sz="1800" dirty="0">
                <a:latin typeface="Century Gothic"/>
                <a:cs typeface="Century Gothic"/>
              </a:rPr>
              <a:t>Grad</a:t>
            </a:r>
            <a:r>
              <a:rPr sz="1800" spc="-65" dirty="0">
                <a:latin typeface="Century Gothic"/>
                <a:cs typeface="Century Gothic"/>
              </a:rPr>
              <a:t> </a:t>
            </a:r>
            <a:r>
              <a:rPr sz="1800" spc="-10" dirty="0">
                <a:latin typeface="Century Gothic"/>
                <a:cs typeface="Century Gothic"/>
              </a:rPr>
              <a:t>Advisor</a:t>
            </a:r>
            <a:endParaRPr sz="1800" dirty="0">
              <a:latin typeface="Century Gothic"/>
              <a:cs typeface="Century Gothic"/>
            </a:endParaRPr>
          </a:p>
          <a:p>
            <a:pPr marL="299085" indent="-286385">
              <a:lnSpc>
                <a:spcPct val="100000"/>
              </a:lnSpc>
              <a:spcBef>
                <a:spcPts val="2160"/>
              </a:spcBef>
              <a:buFont typeface="Arial"/>
              <a:buChar char="•"/>
              <a:tabLst>
                <a:tab pos="299085" algn="l"/>
              </a:tabLst>
            </a:pPr>
            <a:r>
              <a:rPr sz="1800" dirty="0">
                <a:latin typeface="Century Gothic"/>
                <a:cs typeface="Century Gothic"/>
              </a:rPr>
              <a:t>Send</a:t>
            </a:r>
            <a:r>
              <a:rPr sz="1800" spc="-30" dirty="0">
                <a:latin typeface="Century Gothic"/>
                <a:cs typeface="Century Gothic"/>
              </a:rPr>
              <a:t> </a:t>
            </a:r>
            <a:r>
              <a:rPr sz="1800" dirty="0">
                <a:latin typeface="Century Gothic"/>
                <a:cs typeface="Century Gothic"/>
              </a:rPr>
              <a:t>with</a:t>
            </a:r>
            <a:r>
              <a:rPr sz="1800" spc="-15" dirty="0">
                <a:latin typeface="Century Gothic"/>
                <a:cs typeface="Century Gothic"/>
              </a:rPr>
              <a:t> </a:t>
            </a:r>
            <a:r>
              <a:rPr sz="1800" dirty="0">
                <a:latin typeface="Century Gothic"/>
                <a:cs typeface="Century Gothic"/>
              </a:rPr>
              <a:t>your</a:t>
            </a:r>
            <a:r>
              <a:rPr sz="1800" spc="-45" dirty="0">
                <a:latin typeface="Century Gothic"/>
                <a:cs typeface="Century Gothic"/>
              </a:rPr>
              <a:t> </a:t>
            </a:r>
            <a:r>
              <a:rPr sz="1800" dirty="0">
                <a:latin typeface="Century Gothic"/>
                <a:cs typeface="Century Gothic"/>
              </a:rPr>
              <a:t>Request</a:t>
            </a:r>
            <a:r>
              <a:rPr sz="1800" spc="-20" dirty="0">
                <a:latin typeface="Century Gothic"/>
                <a:cs typeface="Century Gothic"/>
              </a:rPr>
              <a:t> </a:t>
            </a:r>
            <a:r>
              <a:rPr sz="1800" dirty="0">
                <a:latin typeface="Century Gothic"/>
                <a:cs typeface="Century Gothic"/>
              </a:rPr>
              <a:t>for</a:t>
            </a:r>
            <a:r>
              <a:rPr sz="1800" spc="-45" dirty="0">
                <a:latin typeface="Century Gothic"/>
                <a:cs typeface="Century Gothic"/>
              </a:rPr>
              <a:t> </a:t>
            </a:r>
            <a:r>
              <a:rPr sz="1800" dirty="0">
                <a:latin typeface="Century Gothic"/>
                <a:cs typeface="Century Gothic"/>
              </a:rPr>
              <a:t>Masters</a:t>
            </a:r>
            <a:r>
              <a:rPr sz="1800" spc="-50" dirty="0">
                <a:latin typeface="Century Gothic"/>
                <a:cs typeface="Century Gothic"/>
              </a:rPr>
              <a:t> </a:t>
            </a:r>
            <a:r>
              <a:rPr sz="1800" spc="-10" dirty="0">
                <a:latin typeface="Century Gothic"/>
                <a:cs typeface="Century Gothic"/>
              </a:rPr>
              <a:t>Defense</a:t>
            </a:r>
            <a:r>
              <a:rPr lang="en-US" sz="1800" spc="-10" dirty="0">
                <a:latin typeface="Century Gothic"/>
                <a:cs typeface="Century Gothic"/>
              </a:rPr>
              <a:t> or Degree Audit (if not already approved)</a:t>
            </a:r>
            <a:endParaRPr sz="1800" dirty="0">
              <a:latin typeface="Century Gothic"/>
              <a:cs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833117" y="577341"/>
            <a:ext cx="7171690" cy="574040"/>
          </a:xfrm>
          <a:prstGeom prst="rect">
            <a:avLst/>
          </a:prstGeom>
        </p:spPr>
        <p:txBody>
          <a:bodyPr vert="horz" wrap="square" lIns="0" tIns="12700" rIns="0" bIns="0" rtlCol="0">
            <a:spAutoFit/>
          </a:bodyPr>
          <a:lstStyle/>
          <a:p>
            <a:pPr marL="12700">
              <a:lnSpc>
                <a:spcPct val="100000"/>
              </a:lnSpc>
              <a:spcBef>
                <a:spcPts val="100"/>
              </a:spcBef>
            </a:pPr>
            <a:r>
              <a:rPr b="0" dirty="0">
                <a:latin typeface="Century Gothic"/>
                <a:cs typeface="Century Gothic"/>
              </a:rPr>
              <a:t>Transferring</a:t>
            </a:r>
            <a:r>
              <a:rPr b="0" spc="-125" dirty="0">
                <a:latin typeface="Century Gothic"/>
                <a:cs typeface="Century Gothic"/>
              </a:rPr>
              <a:t> </a:t>
            </a:r>
            <a:r>
              <a:rPr b="0" dirty="0">
                <a:latin typeface="Century Gothic"/>
                <a:cs typeface="Century Gothic"/>
              </a:rPr>
              <a:t>Credit</a:t>
            </a:r>
            <a:r>
              <a:rPr b="0" spc="-150" dirty="0">
                <a:latin typeface="Century Gothic"/>
                <a:cs typeface="Century Gothic"/>
              </a:rPr>
              <a:t> </a:t>
            </a:r>
            <a:r>
              <a:rPr b="0" spc="-10" dirty="0">
                <a:latin typeface="Century Gothic"/>
                <a:cs typeface="Century Gothic"/>
              </a:rPr>
              <a:t>Requirements</a:t>
            </a:r>
          </a:p>
        </p:txBody>
      </p:sp>
      <p:sp>
        <p:nvSpPr>
          <p:cNvPr id="3" name="object 3"/>
          <p:cNvSpPr txBox="1"/>
          <p:nvPr/>
        </p:nvSpPr>
        <p:spPr>
          <a:xfrm>
            <a:off x="2209800" y="1274590"/>
            <a:ext cx="9835643" cy="4821833"/>
          </a:xfrm>
          <a:prstGeom prst="rect">
            <a:avLst/>
          </a:prstGeom>
        </p:spPr>
        <p:txBody>
          <a:bodyPr vert="horz" wrap="square" lIns="0" tIns="12700" rIns="0" bIns="0" rtlCol="0">
            <a:spAutoFit/>
          </a:bodyPr>
          <a:lstStyle/>
          <a:p>
            <a:pPr marL="12700">
              <a:lnSpc>
                <a:spcPct val="100000"/>
              </a:lnSpc>
              <a:spcBef>
                <a:spcPts val="1664"/>
              </a:spcBef>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Must</a:t>
            </a:r>
            <a:r>
              <a:rPr sz="1800" spc="-45" dirty="0">
                <a:solidFill>
                  <a:srgbClr val="404040"/>
                </a:solidFill>
                <a:latin typeface="Century Gothic"/>
                <a:cs typeface="Century Gothic"/>
              </a:rPr>
              <a:t> </a:t>
            </a:r>
            <a:r>
              <a:rPr sz="1800" dirty="0">
                <a:solidFill>
                  <a:srgbClr val="404040"/>
                </a:solidFill>
                <a:latin typeface="Century Gothic"/>
                <a:cs typeface="Century Gothic"/>
              </a:rPr>
              <a:t>be</a:t>
            </a:r>
            <a:r>
              <a:rPr sz="1800" spc="-15" dirty="0">
                <a:solidFill>
                  <a:srgbClr val="404040"/>
                </a:solidFill>
                <a:latin typeface="Century Gothic"/>
                <a:cs typeface="Century Gothic"/>
              </a:rPr>
              <a:t> </a:t>
            </a:r>
            <a:r>
              <a:rPr sz="1800" dirty="0">
                <a:solidFill>
                  <a:srgbClr val="404040"/>
                </a:solidFill>
                <a:latin typeface="Century Gothic"/>
                <a:cs typeface="Century Gothic"/>
              </a:rPr>
              <a:t>in</a:t>
            </a:r>
            <a:r>
              <a:rPr sz="1800" spc="-55" dirty="0">
                <a:solidFill>
                  <a:srgbClr val="404040"/>
                </a:solidFill>
                <a:latin typeface="Century Gothic"/>
                <a:cs typeface="Century Gothic"/>
              </a:rPr>
              <a:t> </a:t>
            </a:r>
            <a:r>
              <a:rPr sz="1800" dirty="0">
                <a:solidFill>
                  <a:srgbClr val="404040"/>
                </a:solidFill>
                <a:latin typeface="Century Gothic"/>
                <a:cs typeface="Century Gothic"/>
              </a:rPr>
              <a:t>Good</a:t>
            </a:r>
            <a:r>
              <a:rPr sz="1800" spc="-25" dirty="0">
                <a:solidFill>
                  <a:srgbClr val="404040"/>
                </a:solidFill>
                <a:latin typeface="Century Gothic"/>
                <a:cs typeface="Century Gothic"/>
              </a:rPr>
              <a:t> </a:t>
            </a:r>
            <a:r>
              <a:rPr sz="1800" dirty="0">
                <a:solidFill>
                  <a:srgbClr val="404040"/>
                </a:solidFill>
                <a:latin typeface="Century Gothic"/>
                <a:cs typeface="Century Gothic"/>
              </a:rPr>
              <a:t>Academic</a:t>
            </a:r>
            <a:r>
              <a:rPr sz="1800" spc="-60" dirty="0">
                <a:solidFill>
                  <a:srgbClr val="404040"/>
                </a:solidFill>
                <a:latin typeface="Century Gothic"/>
                <a:cs typeface="Century Gothic"/>
              </a:rPr>
              <a:t> </a:t>
            </a:r>
            <a:r>
              <a:rPr sz="1800" dirty="0">
                <a:solidFill>
                  <a:srgbClr val="404040"/>
                </a:solidFill>
                <a:latin typeface="Century Gothic"/>
                <a:cs typeface="Century Gothic"/>
              </a:rPr>
              <a:t>Standing</a:t>
            </a:r>
            <a:r>
              <a:rPr sz="1800" spc="-20" dirty="0">
                <a:solidFill>
                  <a:srgbClr val="404040"/>
                </a:solidFill>
                <a:latin typeface="Century Gothic"/>
                <a:cs typeface="Century Gothic"/>
              </a:rPr>
              <a:t> </a:t>
            </a:r>
            <a:r>
              <a:rPr sz="1800" dirty="0">
                <a:solidFill>
                  <a:srgbClr val="404040"/>
                </a:solidFill>
                <a:latin typeface="Century Gothic"/>
                <a:cs typeface="Century Gothic"/>
              </a:rPr>
              <a:t>(not</a:t>
            </a:r>
            <a:r>
              <a:rPr sz="1800" spc="5" dirty="0">
                <a:solidFill>
                  <a:srgbClr val="404040"/>
                </a:solidFill>
                <a:latin typeface="Century Gothic"/>
                <a:cs typeface="Century Gothic"/>
              </a:rPr>
              <a:t> </a:t>
            </a:r>
            <a:r>
              <a:rPr sz="1800" dirty="0">
                <a:solidFill>
                  <a:srgbClr val="404040"/>
                </a:solidFill>
                <a:latin typeface="Century Gothic"/>
                <a:cs typeface="Century Gothic"/>
              </a:rPr>
              <a:t>on</a:t>
            </a:r>
            <a:r>
              <a:rPr sz="1800" spc="-30" dirty="0">
                <a:solidFill>
                  <a:srgbClr val="404040"/>
                </a:solidFill>
                <a:latin typeface="Century Gothic"/>
                <a:cs typeface="Century Gothic"/>
              </a:rPr>
              <a:t> </a:t>
            </a:r>
            <a:r>
              <a:rPr sz="1800" spc="-10" dirty="0">
                <a:solidFill>
                  <a:srgbClr val="404040"/>
                </a:solidFill>
                <a:latin typeface="Century Gothic"/>
                <a:cs typeface="Century Gothic"/>
              </a:rPr>
              <a:t>probation)</a:t>
            </a:r>
            <a:endParaRPr sz="1800" dirty="0">
              <a:latin typeface="Century Gothic"/>
              <a:cs typeface="Century Gothic"/>
            </a:endParaRPr>
          </a:p>
          <a:p>
            <a:pPr marL="12700">
              <a:lnSpc>
                <a:spcPct val="100000"/>
              </a:lnSpc>
              <a:spcBef>
                <a:spcPts val="2080"/>
              </a:spcBef>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Must</a:t>
            </a:r>
            <a:r>
              <a:rPr sz="1800" spc="-35" dirty="0">
                <a:solidFill>
                  <a:srgbClr val="404040"/>
                </a:solidFill>
                <a:latin typeface="Century Gothic"/>
                <a:cs typeface="Century Gothic"/>
              </a:rPr>
              <a:t> </a:t>
            </a:r>
            <a:r>
              <a:rPr sz="1800" dirty="0">
                <a:solidFill>
                  <a:srgbClr val="404040"/>
                </a:solidFill>
                <a:latin typeface="Century Gothic"/>
                <a:cs typeface="Century Gothic"/>
              </a:rPr>
              <a:t>have</a:t>
            </a:r>
            <a:r>
              <a:rPr sz="1800" spc="-25" dirty="0">
                <a:solidFill>
                  <a:srgbClr val="404040"/>
                </a:solidFill>
                <a:latin typeface="Century Gothic"/>
                <a:cs typeface="Century Gothic"/>
              </a:rPr>
              <a:t> </a:t>
            </a:r>
            <a:r>
              <a:rPr sz="1800" dirty="0">
                <a:solidFill>
                  <a:srgbClr val="404040"/>
                </a:solidFill>
                <a:latin typeface="Century Gothic"/>
                <a:cs typeface="Century Gothic"/>
              </a:rPr>
              <a:t>earned</a:t>
            </a:r>
            <a:r>
              <a:rPr sz="1800" spc="5" dirty="0">
                <a:solidFill>
                  <a:srgbClr val="404040"/>
                </a:solidFill>
                <a:latin typeface="Century Gothic"/>
                <a:cs typeface="Century Gothic"/>
              </a:rPr>
              <a:t> </a:t>
            </a:r>
            <a:r>
              <a:rPr sz="1800" dirty="0">
                <a:solidFill>
                  <a:srgbClr val="404040"/>
                </a:solidFill>
                <a:latin typeface="Century Gothic"/>
                <a:cs typeface="Century Gothic"/>
              </a:rPr>
              <a:t>9</a:t>
            </a:r>
            <a:r>
              <a:rPr sz="1800" spc="-20" dirty="0">
                <a:solidFill>
                  <a:srgbClr val="404040"/>
                </a:solidFill>
                <a:latin typeface="Century Gothic"/>
                <a:cs typeface="Century Gothic"/>
              </a:rPr>
              <a:t> </a:t>
            </a:r>
            <a:r>
              <a:rPr sz="1800" dirty="0">
                <a:solidFill>
                  <a:srgbClr val="404040"/>
                </a:solidFill>
                <a:latin typeface="Century Gothic"/>
                <a:cs typeface="Century Gothic"/>
              </a:rPr>
              <a:t>hours</a:t>
            </a:r>
            <a:r>
              <a:rPr sz="1800" spc="-10" dirty="0">
                <a:solidFill>
                  <a:srgbClr val="404040"/>
                </a:solidFill>
                <a:latin typeface="Century Gothic"/>
                <a:cs typeface="Century Gothic"/>
              </a:rPr>
              <a:t> </a:t>
            </a:r>
            <a:r>
              <a:rPr sz="1800" dirty="0">
                <a:solidFill>
                  <a:srgbClr val="404040"/>
                </a:solidFill>
                <a:latin typeface="Century Gothic"/>
                <a:cs typeface="Century Gothic"/>
              </a:rPr>
              <a:t>of</a:t>
            </a:r>
            <a:r>
              <a:rPr sz="1800" spc="-20" dirty="0">
                <a:solidFill>
                  <a:srgbClr val="404040"/>
                </a:solidFill>
                <a:latin typeface="Century Gothic"/>
                <a:cs typeface="Century Gothic"/>
              </a:rPr>
              <a:t> </a:t>
            </a:r>
            <a:r>
              <a:rPr sz="1800" dirty="0">
                <a:solidFill>
                  <a:srgbClr val="404040"/>
                </a:solidFill>
                <a:latin typeface="Century Gothic"/>
                <a:cs typeface="Century Gothic"/>
              </a:rPr>
              <a:t>graduate</a:t>
            </a:r>
            <a:r>
              <a:rPr sz="1800" spc="-5" dirty="0">
                <a:solidFill>
                  <a:srgbClr val="404040"/>
                </a:solidFill>
                <a:latin typeface="Century Gothic"/>
                <a:cs typeface="Century Gothic"/>
              </a:rPr>
              <a:t> </a:t>
            </a:r>
            <a:r>
              <a:rPr sz="1800" dirty="0">
                <a:solidFill>
                  <a:srgbClr val="404040"/>
                </a:solidFill>
                <a:latin typeface="Century Gothic"/>
                <a:cs typeface="Century Gothic"/>
              </a:rPr>
              <a:t>credit</a:t>
            </a:r>
            <a:r>
              <a:rPr sz="1800" spc="-35" dirty="0">
                <a:solidFill>
                  <a:srgbClr val="404040"/>
                </a:solidFill>
                <a:latin typeface="Century Gothic"/>
                <a:cs typeface="Century Gothic"/>
              </a:rPr>
              <a:t> </a:t>
            </a:r>
            <a:r>
              <a:rPr sz="1800" dirty="0">
                <a:solidFill>
                  <a:srgbClr val="404040"/>
                </a:solidFill>
                <a:latin typeface="Century Gothic"/>
                <a:cs typeface="Century Gothic"/>
              </a:rPr>
              <a:t>in</a:t>
            </a:r>
            <a:r>
              <a:rPr sz="1800" spc="-50" dirty="0">
                <a:solidFill>
                  <a:srgbClr val="404040"/>
                </a:solidFill>
                <a:latin typeface="Century Gothic"/>
                <a:cs typeface="Century Gothic"/>
              </a:rPr>
              <a:t> </a:t>
            </a:r>
            <a:r>
              <a:rPr sz="1800" dirty="0">
                <a:solidFill>
                  <a:srgbClr val="404040"/>
                </a:solidFill>
                <a:latin typeface="Century Gothic"/>
                <a:cs typeface="Century Gothic"/>
              </a:rPr>
              <a:t>a</a:t>
            </a:r>
            <a:r>
              <a:rPr sz="1800" spc="-20" dirty="0">
                <a:solidFill>
                  <a:srgbClr val="404040"/>
                </a:solidFill>
                <a:latin typeface="Century Gothic"/>
                <a:cs typeface="Century Gothic"/>
              </a:rPr>
              <a:t> </a:t>
            </a:r>
            <a:r>
              <a:rPr sz="1800" dirty="0">
                <a:solidFill>
                  <a:srgbClr val="404040"/>
                </a:solidFill>
                <a:latin typeface="Century Gothic"/>
                <a:cs typeface="Century Gothic"/>
              </a:rPr>
              <a:t>degree</a:t>
            </a:r>
            <a:r>
              <a:rPr sz="1800" spc="-5" dirty="0">
                <a:solidFill>
                  <a:srgbClr val="404040"/>
                </a:solidFill>
                <a:latin typeface="Century Gothic"/>
                <a:cs typeface="Century Gothic"/>
              </a:rPr>
              <a:t> </a:t>
            </a:r>
            <a:r>
              <a:rPr sz="1800" dirty="0">
                <a:solidFill>
                  <a:srgbClr val="404040"/>
                </a:solidFill>
                <a:latin typeface="Century Gothic"/>
                <a:cs typeface="Century Gothic"/>
              </a:rPr>
              <a:t>program</a:t>
            </a:r>
            <a:r>
              <a:rPr sz="1800" spc="-30" dirty="0">
                <a:solidFill>
                  <a:srgbClr val="404040"/>
                </a:solidFill>
                <a:latin typeface="Century Gothic"/>
                <a:cs typeface="Century Gothic"/>
              </a:rPr>
              <a:t> </a:t>
            </a:r>
            <a:r>
              <a:rPr sz="1800" dirty="0">
                <a:solidFill>
                  <a:srgbClr val="404040"/>
                </a:solidFill>
                <a:latin typeface="Century Gothic"/>
                <a:cs typeface="Century Gothic"/>
              </a:rPr>
              <a:t>at</a:t>
            </a:r>
            <a:r>
              <a:rPr sz="1800" spc="-20" dirty="0">
                <a:solidFill>
                  <a:srgbClr val="404040"/>
                </a:solidFill>
                <a:latin typeface="Century Gothic"/>
                <a:cs typeface="Century Gothic"/>
              </a:rPr>
              <a:t> LSU</a:t>
            </a:r>
            <a:r>
              <a:rPr lang="en-US" sz="1800" spc="-20" dirty="0">
                <a:solidFill>
                  <a:srgbClr val="404040"/>
                </a:solidFill>
                <a:latin typeface="Century Gothic"/>
                <a:cs typeface="Century Gothic"/>
              </a:rPr>
              <a:t>.</a:t>
            </a:r>
            <a:endParaRPr sz="1800" dirty="0">
              <a:latin typeface="Century Gothic"/>
              <a:cs typeface="Century Gothic"/>
            </a:endParaRPr>
          </a:p>
          <a:p>
            <a:pPr marL="355600" marR="372745" indent="-342900">
              <a:lnSpc>
                <a:spcPct val="150000"/>
              </a:lnSpc>
              <a:spcBef>
                <a:spcPts val="1010"/>
              </a:spcBef>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spc="-20" dirty="0">
                <a:solidFill>
                  <a:srgbClr val="404040"/>
                </a:solidFill>
                <a:latin typeface="Century Gothic"/>
                <a:cs typeface="Century Gothic"/>
              </a:rPr>
              <a:t>Non-</a:t>
            </a:r>
            <a:r>
              <a:rPr sz="1800" dirty="0">
                <a:solidFill>
                  <a:srgbClr val="404040"/>
                </a:solidFill>
                <a:latin typeface="Century Gothic"/>
                <a:cs typeface="Century Gothic"/>
              </a:rPr>
              <a:t>Matriculating</a:t>
            </a:r>
            <a:r>
              <a:rPr sz="1800" spc="-70" dirty="0">
                <a:solidFill>
                  <a:srgbClr val="404040"/>
                </a:solidFill>
                <a:latin typeface="Century Gothic"/>
                <a:cs typeface="Century Gothic"/>
              </a:rPr>
              <a:t> </a:t>
            </a:r>
            <a:r>
              <a:rPr sz="1800" dirty="0">
                <a:solidFill>
                  <a:srgbClr val="404040"/>
                </a:solidFill>
                <a:latin typeface="Century Gothic"/>
                <a:cs typeface="Century Gothic"/>
              </a:rPr>
              <a:t>Coursework</a:t>
            </a:r>
            <a:r>
              <a:rPr sz="1800" spc="-15" dirty="0">
                <a:solidFill>
                  <a:srgbClr val="404040"/>
                </a:solidFill>
                <a:latin typeface="Century Gothic"/>
                <a:cs typeface="Century Gothic"/>
              </a:rPr>
              <a:t> </a:t>
            </a:r>
            <a:r>
              <a:rPr sz="1800" dirty="0">
                <a:solidFill>
                  <a:srgbClr val="404040"/>
                </a:solidFill>
                <a:latin typeface="Century Gothic"/>
                <a:cs typeface="Century Gothic"/>
              </a:rPr>
              <a:t>taken</a:t>
            </a:r>
            <a:r>
              <a:rPr sz="1800" spc="-35" dirty="0">
                <a:solidFill>
                  <a:srgbClr val="404040"/>
                </a:solidFill>
                <a:latin typeface="Century Gothic"/>
                <a:cs typeface="Century Gothic"/>
              </a:rPr>
              <a:t> </a:t>
            </a:r>
            <a:r>
              <a:rPr sz="1800" dirty="0">
                <a:solidFill>
                  <a:srgbClr val="404040"/>
                </a:solidFill>
                <a:latin typeface="Century Gothic"/>
                <a:cs typeface="Century Gothic"/>
              </a:rPr>
              <a:t>at</a:t>
            </a:r>
            <a:r>
              <a:rPr sz="1800" spc="-45" dirty="0">
                <a:solidFill>
                  <a:srgbClr val="404040"/>
                </a:solidFill>
                <a:latin typeface="Century Gothic"/>
                <a:cs typeface="Century Gothic"/>
              </a:rPr>
              <a:t> </a:t>
            </a:r>
            <a:r>
              <a:rPr sz="1800" dirty="0">
                <a:solidFill>
                  <a:srgbClr val="404040"/>
                </a:solidFill>
                <a:latin typeface="Century Gothic"/>
                <a:cs typeface="Century Gothic"/>
              </a:rPr>
              <a:t>LSU</a:t>
            </a:r>
            <a:r>
              <a:rPr sz="1800" spc="-45" dirty="0">
                <a:solidFill>
                  <a:srgbClr val="404040"/>
                </a:solidFill>
                <a:latin typeface="Century Gothic"/>
                <a:cs typeface="Century Gothic"/>
              </a:rPr>
              <a:t> </a:t>
            </a:r>
            <a:r>
              <a:rPr sz="1800" dirty="0">
                <a:solidFill>
                  <a:srgbClr val="404040"/>
                </a:solidFill>
                <a:latin typeface="Century Gothic"/>
                <a:cs typeface="Century Gothic"/>
              </a:rPr>
              <a:t>must</a:t>
            </a:r>
            <a:r>
              <a:rPr sz="1800" spc="-45" dirty="0">
                <a:solidFill>
                  <a:srgbClr val="404040"/>
                </a:solidFill>
                <a:latin typeface="Century Gothic"/>
                <a:cs typeface="Century Gothic"/>
              </a:rPr>
              <a:t> </a:t>
            </a:r>
            <a:r>
              <a:rPr sz="1800" dirty="0">
                <a:solidFill>
                  <a:srgbClr val="404040"/>
                </a:solidFill>
                <a:latin typeface="Century Gothic"/>
                <a:cs typeface="Century Gothic"/>
              </a:rPr>
              <a:t>be</a:t>
            </a:r>
            <a:r>
              <a:rPr sz="1800" spc="-50" dirty="0">
                <a:solidFill>
                  <a:srgbClr val="404040"/>
                </a:solidFill>
                <a:latin typeface="Century Gothic"/>
                <a:cs typeface="Century Gothic"/>
              </a:rPr>
              <a:t> </a:t>
            </a:r>
            <a:r>
              <a:rPr sz="1800" dirty="0">
                <a:solidFill>
                  <a:srgbClr val="404040"/>
                </a:solidFill>
                <a:latin typeface="Century Gothic"/>
                <a:cs typeface="Century Gothic"/>
              </a:rPr>
              <a:t>transferred</a:t>
            </a:r>
            <a:r>
              <a:rPr sz="1800" spc="-15" dirty="0">
                <a:solidFill>
                  <a:srgbClr val="404040"/>
                </a:solidFill>
                <a:latin typeface="Century Gothic"/>
                <a:cs typeface="Century Gothic"/>
              </a:rPr>
              <a:t> </a:t>
            </a:r>
            <a:r>
              <a:rPr sz="1800" dirty="0">
                <a:solidFill>
                  <a:srgbClr val="404040"/>
                </a:solidFill>
                <a:latin typeface="Century Gothic"/>
                <a:cs typeface="Century Gothic"/>
              </a:rPr>
              <a:t>to</a:t>
            </a:r>
            <a:r>
              <a:rPr sz="1800" spc="-50" dirty="0">
                <a:solidFill>
                  <a:srgbClr val="404040"/>
                </a:solidFill>
                <a:latin typeface="Century Gothic"/>
                <a:cs typeface="Century Gothic"/>
              </a:rPr>
              <a:t> </a:t>
            </a:r>
            <a:r>
              <a:rPr sz="1800" dirty="0">
                <a:solidFill>
                  <a:srgbClr val="404040"/>
                </a:solidFill>
                <a:latin typeface="Century Gothic"/>
                <a:cs typeface="Century Gothic"/>
              </a:rPr>
              <a:t>be</a:t>
            </a:r>
            <a:r>
              <a:rPr sz="1800" spc="-45" dirty="0">
                <a:solidFill>
                  <a:srgbClr val="404040"/>
                </a:solidFill>
                <a:latin typeface="Century Gothic"/>
                <a:cs typeface="Century Gothic"/>
              </a:rPr>
              <a:t> </a:t>
            </a:r>
            <a:r>
              <a:rPr sz="1800" dirty="0">
                <a:solidFill>
                  <a:srgbClr val="404040"/>
                </a:solidFill>
                <a:latin typeface="Century Gothic"/>
                <a:cs typeface="Century Gothic"/>
              </a:rPr>
              <a:t>counted</a:t>
            </a:r>
            <a:r>
              <a:rPr sz="1800" spc="-15" dirty="0">
                <a:solidFill>
                  <a:srgbClr val="404040"/>
                </a:solidFill>
                <a:latin typeface="Century Gothic"/>
                <a:cs typeface="Century Gothic"/>
              </a:rPr>
              <a:t> </a:t>
            </a:r>
            <a:r>
              <a:rPr sz="1800" spc="-10" dirty="0">
                <a:solidFill>
                  <a:srgbClr val="404040"/>
                </a:solidFill>
                <a:latin typeface="Century Gothic"/>
                <a:cs typeface="Century Gothic"/>
              </a:rPr>
              <a:t>towards degree</a:t>
            </a:r>
            <a:r>
              <a:rPr lang="en-US" sz="1800" spc="-10" dirty="0">
                <a:solidFill>
                  <a:srgbClr val="404040"/>
                </a:solidFill>
                <a:latin typeface="Century Gothic"/>
                <a:cs typeface="Century Gothic"/>
              </a:rPr>
              <a:t>. </a:t>
            </a:r>
            <a:r>
              <a:rPr lang="en-US" sz="1800" dirty="0">
                <a:solidFill>
                  <a:srgbClr val="404040"/>
                </a:solidFill>
                <a:latin typeface="Century Gothic"/>
                <a:cs typeface="Century Gothic"/>
              </a:rPr>
              <a:t>A</a:t>
            </a:r>
            <a:r>
              <a:rPr lang="en-US" sz="1800" spc="-20" dirty="0">
                <a:solidFill>
                  <a:srgbClr val="404040"/>
                </a:solidFill>
                <a:latin typeface="Century Gothic"/>
                <a:cs typeface="Century Gothic"/>
              </a:rPr>
              <a:t> </a:t>
            </a:r>
            <a:r>
              <a:rPr lang="en-US" sz="1800" dirty="0">
                <a:solidFill>
                  <a:srgbClr val="404040"/>
                </a:solidFill>
                <a:latin typeface="Century Gothic"/>
                <a:cs typeface="Century Gothic"/>
              </a:rPr>
              <a:t>maximum</a:t>
            </a:r>
            <a:r>
              <a:rPr lang="en-US" sz="1800" spc="-50" dirty="0">
                <a:solidFill>
                  <a:srgbClr val="404040"/>
                </a:solidFill>
                <a:latin typeface="Century Gothic"/>
                <a:cs typeface="Century Gothic"/>
              </a:rPr>
              <a:t> </a:t>
            </a:r>
            <a:r>
              <a:rPr lang="en-US" sz="1800" dirty="0">
                <a:solidFill>
                  <a:srgbClr val="404040"/>
                </a:solidFill>
                <a:latin typeface="Century Gothic"/>
                <a:cs typeface="Century Gothic"/>
              </a:rPr>
              <a:t>of</a:t>
            </a:r>
            <a:r>
              <a:rPr lang="en-US" sz="1800" spc="-25" dirty="0">
                <a:solidFill>
                  <a:srgbClr val="404040"/>
                </a:solidFill>
                <a:latin typeface="Century Gothic"/>
                <a:cs typeface="Century Gothic"/>
              </a:rPr>
              <a:t> </a:t>
            </a:r>
            <a:r>
              <a:rPr lang="en-US" sz="1800" dirty="0">
                <a:solidFill>
                  <a:srgbClr val="404040"/>
                </a:solidFill>
                <a:latin typeface="Century Gothic"/>
                <a:cs typeface="Century Gothic"/>
              </a:rPr>
              <a:t>6</a:t>
            </a:r>
            <a:r>
              <a:rPr lang="en-US" sz="1800" spc="-15" dirty="0">
                <a:solidFill>
                  <a:srgbClr val="404040"/>
                </a:solidFill>
                <a:latin typeface="Century Gothic"/>
                <a:cs typeface="Century Gothic"/>
              </a:rPr>
              <a:t> </a:t>
            </a:r>
            <a:r>
              <a:rPr lang="en-US" sz="1800" dirty="0">
                <a:solidFill>
                  <a:srgbClr val="404040"/>
                </a:solidFill>
                <a:latin typeface="Century Gothic"/>
                <a:cs typeface="Century Gothic"/>
              </a:rPr>
              <a:t>credit</a:t>
            </a:r>
            <a:r>
              <a:rPr lang="en-US" sz="1800" spc="-35" dirty="0">
                <a:solidFill>
                  <a:srgbClr val="404040"/>
                </a:solidFill>
                <a:latin typeface="Century Gothic"/>
                <a:cs typeface="Century Gothic"/>
              </a:rPr>
              <a:t> </a:t>
            </a:r>
            <a:r>
              <a:rPr lang="en-US" sz="1800" dirty="0">
                <a:solidFill>
                  <a:srgbClr val="404040"/>
                </a:solidFill>
                <a:latin typeface="Century Gothic"/>
                <a:cs typeface="Century Gothic"/>
              </a:rPr>
              <a:t>hours</a:t>
            </a:r>
            <a:r>
              <a:rPr lang="en-US" sz="1800" spc="-10" dirty="0">
                <a:solidFill>
                  <a:srgbClr val="404040"/>
                </a:solidFill>
                <a:latin typeface="Century Gothic"/>
                <a:cs typeface="Century Gothic"/>
              </a:rPr>
              <a:t> </a:t>
            </a:r>
            <a:r>
              <a:rPr lang="en-US" sz="1800" dirty="0">
                <a:solidFill>
                  <a:srgbClr val="404040"/>
                </a:solidFill>
                <a:latin typeface="Century Gothic"/>
                <a:cs typeface="Century Gothic"/>
              </a:rPr>
              <a:t>at</a:t>
            </a:r>
            <a:r>
              <a:rPr lang="en-US" sz="1800" spc="-20" dirty="0">
                <a:solidFill>
                  <a:srgbClr val="404040"/>
                </a:solidFill>
                <a:latin typeface="Century Gothic"/>
                <a:cs typeface="Century Gothic"/>
              </a:rPr>
              <a:t> </a:t>
            </a:r>
            <a:r>
              <a:rPr lang="en-US" sz="1800" dirty="0">
                <a:solidFill>
                  <a:srgbClr val="404040"/>
                </a:solidFill>
                <a:latin typeface="Century Gothic"/>
                <a:cs typeface="Century Gothic"/>
              </a:rPr>
              <a:t>the 6000</a:t>
            </a:r>
            <a:r>
              <a:rPr lang="en-US" sz="1800" spc="-10" dirty="0">
                <a:solidFill>
                  <a:srgbClr val="404040"/>
                </a:solidFill>
                <a:latin typeface="Century Gothic"/>
                <a:cs typeface="Century Gothic"/>
              </a:rPr>
              <a:t> </a:t>
            </a:r>
            <a:r>
              <a:rPr lang="en-US" sz="1800" dirty="0">
                <a:solidFill>
                  <a:srgbClr val="404040"/>
                </a:solidFill>
                <a:latin typeface="Century Gothic"/>
                <a:cs typeface="Century Gothic"/>
              </a:rPr>
              <a:t>level</a:t>
            </a:r>
            <a:r>
              <a:rPr lang="en-US" sz="1800" spc="-25" dirty="0">
                <a:solidFill>
                  <a:srgbClr val="404040"/>
                </a:solidFill>
                <a:latin typeface="Century Gothic"/>
                <a:cs typeface="Century Gothic"/>
              </a:rPr>
              <a:t> </a:t>
            </a:r>
            <a:r>
              <a:rPr lang="en-US" sz="1800" dirty="0">
                <a:solidFill>
                  <a:srgbClr val="404040"/>
                </a:solidFill>
                <a:latin typeface="Century Gothic"/>
                <a:cs typeface="Century Gothic"/>
              </a:rPr>
              <a:t>&amp;</a:t>
            </a:r>
            <a:r>
              <a:rPr lang="en-US" sz="1800" spc="-30" dirty="0">
                <a:solidFill>
                  <a:srgbClr val="404040"/>
                </a:solidFill>
                <a:latin typeface="Century Gothic"/>
                <a:cs typeface="Century Gothic"/>
              </a:rPr>
              <a:t> </a:t>
            </a:r>
            <a:r>
              <a:rPr lang="en-US" sz="1800" dirty="0">
                <a:solidFill>
                  <a:srgbClr val="404040"/>
                </a:solidFill>
                <a:latin typeface="Century Gothic"/>
                <a:cs typeface="Century Gothic"/>
              </a:rPr>
              <a:t>above</a:t>
            </a:r>
            <a:r>
              <a:rPr lang="en-US" sz="1800" spc="-35" dirty="0">
                <a:solidFill>
                  <a:srgbClr val="404040"/>
                </a:solidFill>
                <a:latin typeface="Century Gothic"/>
                <a:cs typeface="Century Gothic"/>
              </a:rPr>
              <a:t> </a:t>
            </a:r>
            <a:r>
              <a:rPr lang="en-US" sz="1800" dirty="0">
                <a:solidFill>
                  <a:srgbClr val="404040"/>
                </a:solidFill>
                <a:latin typeface="Century Gothic"/>
                <a:cs typeface="Century Gothic"/>
              </a:rPr>
              <a:t>can</a:t>
            </a:r>
            <a:r>
              <a:rPr lang="en-US" sz="1800" spc="-20" dirty="0">
                <a:solidFill>
                  <a:srgbClr val="404040"/>
                </a:solidFill>
                <a:latin typeface="Century Gothic"/>
                <a:cs typeface="Century Gothic"/>
              </a:rPr>
              <a:t> </a:t>
            </a:r>
            <a:r>
              <a:rPr lang="en-US" sz="1800" dirty="0">
                <a:solidFill>
                  <a:srgbClr val="404040"/>
                </a:solidFill>
                <a:latin typeface="Century Gothic"/>
                <a:cs typeface="Century Gothic"/>
              </a:rPr>
              <a:t>be</a:t>
            </a:r>
            <a:r>
              <a:rPr lang="en-US" sz="1800" spc="-15" dirty="0">
                <a:solidFill>
                  <a:srgbClr val="404040"/>
                </a:solidFill>
                <a:latin typeface="Century Gothic"/>
                <a:cs typeface="Century Gothic"/>
              </a:rPr>
              <a:t> </a:t>
            </a:r>
            <a:r>
              <a:rPr lang="en-US" sz="1800" spc="-10" dirty="0">
                <a:solidFill>
                  <a:srgbClr val="404040"/>
                </a:solidFill>
                <a:latin typeface="Century Gothic"/>
                <a:cs typeface="Century Gothic"/>
              </a:rPr>
              <a:t>transferred from </a:t>
            </a:r>
            <a:r>
              <a:rPr lang="en-US" sz="1800" spc="-20" dirty="0">
                <a:solidFill>
                  <a:srgbClr val="404040"/>
                </a:solidFill>
                <a:latin typeface="Century Gothic"/>
                <a:cs typeface="Century Gothic"/>
              </a:rPr>
              <a:t>Non-</a:t>
            </a:r>
            <a:r>
              <a:rPr lang="en-US" sz="1800" dirty="0">
                <a:solidFill>
                  <a:srgbClr val="404040"/>
                </a:solidFill>
                <a:latin typeface="Century Gothic"/>
                <a:cs typeface="Century Gothic"/>
              </a:rPr>
              <a:t>Matriculating</a:t>
            </a:r>
            <a:r>
              <a:rPr lang="en-US" sz="1800" spc="-70" dirty="0">
                <a:solidFill>
                  <a:srgbClr val="404040"/>
                </a:solidFill>
                <a:latin typeface="Century Gothic"/>
                <a:cs typeface="Century Gothic"/>
              </a:rPr>
              <a:t> (Limited) classifications. </a:t>
            </a:r>
            <a:endParaRPr sz="1800" dirty="0">
              <a:latin typeface="Century Gothic"/>
              <a:cs typeface="Century Gothic"/>
            </a:endParaRPr>
          </a:p>
          <a:p>
            <a:pPr marL="12700">
              <a:lnSpc>
                <a:spcPct val="100000"/>
              </a:lnSpc>
              <a:spcBef>
                <a:spcPts val="2075"/>
              </a:spcBef>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All</a:t>
            </a:r>
            <a:r>
              <a:rPr sz="1800" spc="-50" dirty="0">
                <a:solidFill>
                  <a:srgbClr val="404040"/>
                </a:solidFill>
                <a:latin typeface="Century Gothic"/>
                <a:cs typeface="Century Gothic"/>
              </a:rPr>
              <a:t> </a:t>
            </a:r>
            <a:r>
              <a:rPr sz="1800" dirty="0">
                <a:solidFill>
                  <a:srgbClr val="404040"/>
                </a:solidFill>
                <a:latin typeface="Century Gothic"/>
                <a:cs typeface="Century Gothic"/>
              </a:rPr>
              <a:t>transfer</a:t>
            </a:r>
            <a:r>
              <a:rPr sz="1800" spc="-10" dirty="0">
                <a:solidFill>
                  <a:srgbClr val="404040"/>
                </a:solidFill>
                <a:latin typeface="Century Gothic"/>
                <a:cs typeface="Century Gothic"/>
              </a:rPr>
              <a:t> </a:t>
            </a:r>
            <a:r>
              <a:rPr sz="1800" dirty="0">
                <a:solidFill>
                  <a:srgbClr val="404040"/>
                </a:solidFill>
                <a:latin typeface="Century Gothic"/>
                <a:cs typeface="Century Gothic"/>
              </a:rPr>
              <a:t>work</a:t>
            </a:r>
            <a:r>
              <a:rPr sz="1800" spc="-10" dirty="0">
                <a:solidFill>
                  <a:srgbClr val="404040"/>
                </a:solidFill>
                <a:latin typeface="Century Gothic"/>
                <a:cs typeface="Century Gothic"/>
              </a:rPr>
              <a:t> </a:t>
            </a:r>
            <a:r>
              <a:rPr sz="1800" dirty="0">
                <a:solidFill>
                  <a:srgbClr val="404040"/>
                </a:solidFill>
                <a:latin typeface="Century Gothic"/>
                <a:cs typeface="Century Gothic"/>
              </a:rPr>
              <a:t>must</a:t>
            </a:r>
            <a:r>
              <a:rPr sz="1800" spc="-25" dirty="0">
                <a:solidFill>
                  <a:srgbClr val="404040"/>
                </a:solidFill>
                <a:latin typeface="Century Gothic"/>
                <a:cs typeface="Century Gothic"/>
              </a:rPr>
              <a:t> </a:t>
            </a:r>
            <a:r>
              <a:rPr sz="1800" dirty="0">
                <a:solidFill>
                  <a:srgbClr val="404040"/>
                </a:solidFill>
                <a:latin typeface="Century Gothic"/>
                <a:cs typeface="Century Gothic"/>
              </a:rPr>
              <a:t>have</a:t>
            </a:r>
            <a:r>
              <a:rPr sz="1800" spc="-30" dirty="0">
                <a:solidFill>
                  <a:srgbClr val="404040"/>
                </a:solidFill>
                <a:latin typeface="Century Gothic"/>
                <a:cs typeface="Century Gothic"/>
              </a:rPr>
              <a:t> </a:t>
            </a:r>
            <a:r>
              <a:rPr sz="1800" dirty="0">
                <a:solidFill>
                  <a:srgbClr val="404040"/>
                </a:solidFill>
                <a:latin typeface="Century Gothic"/>
                <a:cs typeface="Century Gothic"/>
              </a:rPr>
              <a:t>been</a:t>
            </a:r>
            <a:r>
              <a:rPr sz="1800" spc="-10" dirty="0">
                <a:solidFill>
                  <a:srgbClr val="404040"/>
                </a:solidFill>
                <a:latin typeface="Century Gothic"/>
                <a:cs typeface="Century Gothic"/>
              </a:rPr>
              <a:t> </a:t>
            </a:r>
            <a:r>
              <a:rPr sz="1800" dirty="0">
                <a:solidFill>
                  <a:srgbClr val="404040"/>
                </a:solidFill>
                <a:latin typeface="Century Gothic"/>
                <a:cs typeface="Century Gothic"/>
              </a:rPr>
              <a:t>taken</a:t>
            </a:r>
            <a:r>
              <a:rPr sz="1800" spc="5" dirty="0">
                <a:solidFill>
                  <a:srgbClr val="404040"/>
                </a:solidFill>
                <a:latin typeface="Century Gothic"/>
                <a:cs typeface="Century Gothic"/>
              </a:rPr>
              <a:t> </a:t>
            </a:r>
            <a:r>
              <a:rPr sz="1800" dirty="0">
                <a:solidFill>
                  <a:srgbClr val="404040"/>
                </a:solidFill>
                <a:latin typeface="Century Gothic"/>
                <a:cs typeface="Century Gothic"/>
              </a:rPr>
              <a:t>for</a:t>
            </a:r>
            <a:r>
              <a:rPr sz="1800" spc="-40" dirty="0">
                <a:solidFill>
                  <a:srgbClr val="404040"/>
                </a:solidFill>
                <a:latin typeface="Century Gothic"/>
                <a:cs typeface="Century Gothic"/>
              </a:rPr>
              <a:t> </a:t>
            </a:r>
            <a:r>
              <a:rPr sz="1800" dirty="0">
                <a:solidFill>
                  <a:srgbClr val="404040"/>
                </a:solidFill>
                <a:latin typeface="Century Gothic"/>
                <a:cs typeface="Century Gothic"/>
              </a:rPr>
              <a:t>Graduate </a:t>
            </a:r>
            <a:r>
              <a:rPr lang="en-US" dirty="0">
                <a:solidFill>
                  <a:srgbClr val="404040"/>
                </a:solidFill>
                <a:latin typeface="Century Gothic"/>
                <a:cs typeface="Century Gothic"/>
              </a:rPr>
              <a:t>c</a:t>
            </a:r>
            <a:r>
              <a:rPr sz="1800" dirty="0">
                <a:solidFill>
                  <a:srgbClr val="404040"/>
                </a:solidFill>
                <a:latin typeface="Century Gothic"/>
                <a:cs typeface="Century Gothic"/>
              </a:rPr>
              <a:t>redit</a:t>
            </a:r>
            <a:r>
              <a:rPr sz="1800" spc="-40" dirty="0">
                <a:solidFill>
                  <a:srgbClr val="404040"/>
                </a:solidFill>
                <a:latin typeface="Century Gothic"/>
                <a:cs typeface="Century Gothic"/>
              </a:rPr>
              <a:t> </a:t>
            </a:r>
            <a:r>
              <a:rPr sz="1800" dirty="0">
                <a:solidFill>
                  <a:srgbClr val="404040"/>
                </a:solidFill>
                <a:latin typeface="Century Gothic"/>
                <a:cs typeface="Century Gothic"/>
              </a:rPr>
              <a:t>with</a:t>
            </a:r>
            <a:r>
              <a:rPr sz="1800" spc="5" dirty="0">
                <a:solidFill>
                  <a:srgbClr val="404040"/>
                </a:solidFill>
                <a:latin typeface="Century Gothic"/>
                <a:cs typeface="Century Gothic"/>
              </a:rPr>
              <a:t> </a:t>
            </a:r>
            <a:r>
              <a:rPr sz="1800" dirty="0">
                <a:solidFill>
                  <a:srgbClr val="404040"/>
                </a:solidFill>
                <a:latin typeface="Century Gothic"/>
                <a:cs typeface="Century Gothic"/>
              </a:rPr>
              <a:t>a</a:t>
            </a:r>
            <a:r>
              <a:rPr sz="1800" spc="-30" dirty="0">
                <a:solidFill>
                  <a:srgbClr val="404040"/>
                </a:solidFill>
                <a:latin typeface="Century Gothic"/>
                <a:cs typeface="Century Gothic"/>
              </a:rPr>
              <a:t> </a:t>
            </a:r>
            <a:r>
              <a:rPr sz="1800" dirty="0">
                <a:solidFill>
                  <a:srgbClr val="404040"/>
                </a:solidFill>
                <a:latin typeface="Century Gothic"/>
                <a:cs typeface="Century Gothic"/>
              </a:rPr>
              <a:t>grade</a:t>
            </a:r>
            <a:r>
              <a:rPr sz="1800" spc="-30" dirty="0">
                <a:solidFill>
                  <a:srgbClr val="404040"/>
                </a:solidFill>
                <a:latin typeface="Century Gothic"/>
                <a:cs typeface="Century Gothic"/>
              </a:rPr>
              <a:t> </a:t>
            </a:r>
            <a:r>
              <a:rPr sz="1800" dirty="0">
                <a:solidFill>
                  <a:srgbClr val="404040"/>
                </a:solidFill>
                <a:latin typeface="Century Gothic"/>
                <a:cs typeface="Century Gothic"/>
              </a:rPr>
              <a:t>of</a:t>
            </a:r>
            <a:r>
              <a:rPr sz="1800" spc="-30" dirty="0">
                <a:solidFill>
                  <a:srgbClr val="404040"/>
                </a:solidFill>
                <a:latin typeface="Century Gothic"/>
                <a:cs typeface="Century Gothic"/>
              </a:rPr>
              <a:t> </a:t>
            </a:r>
            <a:r>
              <a:rPr sz="1800" dirty="0">
                <a:solidFill>
                  <a:srgbClr val="404040"/>
                </a:solidFill>
                <a:latin typeface="Century Gothic"/>
                <a:cs typeface="Century Gothic"/>
              </a:rPr>
              <a:t>a</a:t>
            </a:r>
            <a:r>
              <a:rPr sz="1800" spc="-35" dirty="0">
                <a:solidFill>
                  <a:srgbClr val="404040"/>
                </a:solidFill>
                <a:latin typeface="Century Gothic"/>
                <a:cs typeface="Century Gothic"/>
              </a:rPr>
              <a:t> </a:t>
            </a:r>
            <a:r>
              <a:rPr sz="1800" dirty="0">
                <a:solidFill>
                  <a:srgbClr val="404040"/>
                </a:solidFill>
                <a:latin typeface="Century Gothic"/>
                <a:cs typeface="Century Gothic"/>
              </a:rPr>
              <a:t>“B”</a:t>
            </a:r>
            <a:r>
              <a:rPr sz="1800" spc="-25" dirty="0">
                <a:solidFill>
                  <a:srgbClr val="404040"/>
                </a:solidFill>
                <a:latin typeface="Century Gothic"/>
                <a:cs typeface="Century Gothic"/>
              </a:rPr>
              <a:t> </a:t>
            </a:r>
            <a:r>
              <a:rPr sz="1800" dirty="0">
                <a:solidFill>
                  <a:srgbClr val="404040"/>
                </a:solidFill>
                <a:latin typeface="Century Gothic"/>
                <a:cs typeface="Century Gothic"/>
              </a:rPr>
              <a:t>or</a:t>
            </a:r>
            <a:r>
              <a:rPr sz="1800" spc="-25" dirty="0">
                <a:solidFill>
                  <a:srgbClr val="404040"/>
                </a:solidFill>
                <a:latin typeface="Century Gothic"/>
                <a:cs typeface="Century Gothic"/>
              </a:rPr>
              <a:t> </a:t>
            </a:r>
            <a:r>
              <a:rPr sz="1800" spc="-10" dirty="0">
                <a:solidFill>
                  <a:srgbClr val="404040"/>
                </a:solidFill>
                <a:latin typeface="Century Gothic"/>
                <a:cs typeface="Century Gothic"/>
              </a:rPr>
              <a:t>higher</a:t>
            </a:r>
            <a:r>
              <a:rPr lang="en-US" sz="1800" spc="-10" dirty="0">
                <a:solidFill>
                  <a:srgbClr val="404040"/>
                </a:solidFill>
                <a:latin typeface="Century Gothic"/>
                <a:cs typeface="Century Gothic"/>
              </a:rPr>
              <a:t>.</a:t>
            </a:r>
            <a:endParaRPr sz="1800" dirty="0">
              <a:latin typeface="Century Gothic"/>
              <a:cs typeface="Century Gothic"/>
            </a:endParaRPr>
          </a:p>
          <a:p>
            <a:pPr marL="12700">
              <a:lnSpc>
                <a:spcPct val="100000"/>
              </a:lnSpc>
              <a:spcBef>
                <a:spcPts val="2075"/>
              </a:spcBef>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A</a:t>
            </a:r>
            <a:r>
              <a:rPr sz="1800" spc="-35" dirty="0">
                <a:solidFill>
                  <a:srgbClr val="404040"/>
                </a:solidFill>
                <a:latin typeface="Century Gothic"/>
                <a:cs typeface="Century Gothic"/>
              </a:rPr>
              <a:t> </a:t>
            </a:r>
            <a:r>
              <a:rPr sz="1800" dirty="0">
                <a:solidFill>
                  <a:srgbClr val="404040"/>
                </a:solidFill>
                <a:latin typeface="Century Gothic"/>
                <a:cs typeface="Century Gothic"/>
              </a:rPr>
              <a:t>maximum</a:t>
            </a:r>
            <a:r>
              <a:rPr sz="1800" spc="-60" dirty="0">
                <a:solidFill>
                  <a:srgbClr val="404040"/>
                </a:solidFill>
                <a:latin typeface="Century Gothic"/>
                <a:cs typeface="Century Gothic"/>
              </a:rPr>
              <a:t> </a:t>
            </a:r>
            <a:r>
              <a:rPr sz="1800" dirty="0">
                <a:solidFill>
                  <a:srgbClr val="404040"/>
                </a:solidFill>
                <a:latin typeface="Century Gothic"/>
                <a:cs typeface="Century Gothic"/>
              </a:rPr>
              <a:t>of</a:t>
            </a:r>
            <a:r>
              <a:rPr sz="1800" spc="-35" dirty="0">
                <a:solidFill>
                  <a:srgbClr val="404040"/>
                </a:solidFill>
                <a:latin typeface="Century Gothic"/>
                <a:cs typeface="Century Gothic"/>
              </a:rPr>
              <a:t> </a:t>
            </a:r>
            <a:r>
              <a:rPr sz="1800" dirty="0">
                <a:solidFill>
                  <a:srgbClr val="404040"/>
                </a:solidFill>
                <a:latin typeface="Century Gothic"/>
                <a:cs typeface="Century Gothic"/>
              </a:rPr>
              <a:t>½</a:t>
            </a:r>
            <a:r>
              <a:rPr sz="1800" spc="-35" dirty="0">
                <a:solidFill>
                  <a:srgbClr val="404040"/>
                </a:solidFill>
                <a:latin typeface="Century Gothic"/>
                <a:cs typeface="Century Gothic"/>
              </a:rPr>
              <a:t> </a:t>
            </a:r>
            <a:r>
              <a:rPr sz="1800" dirty="0">
                <a:solidFill>
                  <a:srgbClr val="404040"/>
                </a:solidFill>
                <a:latin typeface="Century Gothic"/>
                <a:cs typeface="Century Gothic"/>
              </a:rPr>
              <a:t>of</a:t>
            </a:r>
            <a:r>
              <a:rPr sz="1800" spc="-40" dirty="0">
                <a:solidFill>
                  <a:srgbClr val="404040"/>
                </a:solidFill>
                <a:latin typeface="Century Gothic"/>
                <a:cs typeface="Century Gothic"/>
              </a:rPr>
              <a:t> </a:t>
            </a:r>
            <a:r>
              <a:rPr sz="1800" dirty="0">
                <a:solidFill>
                  <a:srgbClr val="404040"/>
                </a:solidFill>
                <a:latin typeface="Century Gothic"/>
                <a:cs typeface="Century Gothic"/>
              </a:rPr>
              <a:t>the</a:t>
            </a:r>
            <a:r>
              <a:rPr sz="1800" spc="-25" dirty="0">
                <a:solidFill>
                  <a:srgbClr val="404040"/>
                </a:solidFill>
                <a:latin typeface="Century Gothic"/>
                <a:cs typeface="Century Gothic"/>
              </a:rPr>
              <a:t> </a:t>
            </a:r>
            <a:r>
              <a:rPr sz="1800" dirty="0">
                <a:solidFill>
                  <a:srgbClr val="404040"/>
                </a:solidFill>
                <a:latin typeface="Century Gothic"/>
                <a:cs typeface="Century Gothic"/>
              </a:rPr>
              <a:t>coursework</a:t>
            </a:r>
            <a:r>
              <a:rPr sz="1800" spc="5" dirty="0">
                <a:solidFill>
                  <a:srgbClr val="404040"/>
                </a:solidFill>
                <a:latin typeface="Century Gothic"/>
                <a:cs typeface="Century Gothic"/>
              </a:rPr>
              <a:t> </a:t>
            </a:r>
            <a:r>
              <a:rPr sz="1800" dirty="0">
                <a:solidFill>
                  <a:srgbClr val="404040"/>
                </a:solidFill>
                <a:latin typeface="Century Gothic"/>
                <a:cs typeface="Century Gothic"/>
              </a:rPr>
              <a:t>requirement</a:t>
            </a:r>
            <a:r>
              <a:rPr sz="1800" spc="-10" dirty="0">
                <a:solidFill>
                  <a:srgbClr val="404040"/>
                </a:solidFill>
                <a:latin typeface="Century Gothic"/>
                <a:cs typeface="Century Gothic"/>
              </a:rPr>
              <a:t> </a:t>
            </a:r>
            <a:r>
              <a:rPr sz="1800" dirty="0">
                <a:solidFill>
                  <a:srgbClr val="404040"/>
                </a:solidFill>
                <a:latin typeface="Century Gothic"/>
                <a:cs typeface="Century Gothic"/>
              </a:rPr>
              <a:t>can</a:t>
            </a:r>
            <a:r>
              <a:rPr sz="1800" spc="-45" dirty="0">
                <a:solidFill>
                  <a:srgbClr val="404040"/>
                </a:solidFill>
                <a:latin typeface="Century Gothic"/>
                <a:cs typeface="Century Gothic"/>
              </a:rPr>
              <a:t> </a:t>
            </a:r>
            <a:r>
              <a:rPr sz="1800" dirty="0">
                <a:solidFill>
                  <a:srgbClr val="404040"/>
                </a:solidFill>
                <a:latin typeface="Century Gothic"/>
                <a:cs typeface="Century Gothic"/>
              </a:rPr>
              <a:t>be</a:t>
            </a:r>
            <a:r>
              <a:rPr sz="1800" spc="-25" dirty="0">
                <a:solidFill>
                  <a:srgbClr val="404040"/>
                </a:solidFill>
                <a:latin typeface="Century Gothic"/>
                <a:cs typeface="Century Gothic"/>
              </a:rPr>
              <a:t> </a:t>
            </a:r>
            <a:r>
              <a:rPr sz="1800" dirty="0">
                <a:solidFill>
                  <a:srgbClr val="404040"/>
                </a:solidFill>
                <a:latin typeface="Century Gothic"/>
                <a:cs typeface="Century Gothic"/>
              </a:rPr>
              <a:t>transferred (including</a:t>
            </a:r>
            <a:r>
              <a:rPr sz="1800" spc="-35" dirty="0">
                <a:solidFill>
                  <a:srgbClr val="404040"/>
                </a:solidFill>
                <a:latin typeface="Century Gothic"/>
                <a:cs typeface="Century Gothic"/>
              </a:rPr>
              <a:t> </a:t>
            </a:r>
            <a:r>
              <a:rPr sz="1800" spc="-20" dirty="0">
                <a:solidFill>
                  <a:srgbClr val="404040"/>
                </a:solidFill>
                <a:latin typeface="Century Gothic"/>
                <a:cs typeface="Century Gothic"/>
              </a:rPr>
              <a:t>non-</a:t>
            </a:r>
            <a:endParaRPr sz="1800" dirty="0">
              <a:latin typeface="Century Gothic"/>
              <a:cs typeface="Century Gothic"/>
            </a:endParaRPr>
          </a:p>
          <a:p>
            <a:pPr marL="355600">
              <a:lnSpc>
                <a:spcPct val="100000"/>
              </a:lnSpc>
              <a:spcBef>
                <a:spcPts val="1085"/>
              </a:spcBef>
            </a:pPr>
            <a:r>
              <a:rPr sz="1800" dirty="0">
                <a:solidFill>
                  <a:srgbClr val="404040"/>
                </a:solidFill>
                <a:latin typeface="Century Gothic"/>
                <a:cs typeface="Century Gothic"/>
              </a:rPr>
              <a:t>matriculating</a:t>
            </a:r>
            <a:r>
              <a:rPr sz="1800" spc="-75" dirty="0">
                <a:solidFill>
                  <a:srgbClr val="404040"/>
                </a:solidFill>
                <a:latin typeface="Century Gothic"/>
                <a:cs typeface="Century Gothic"/>
              </a:rPr>
              <a:t> </a:t>
            </a:r>
            <a:r>
              <a:rPr sz="1800" spc="-10" dirty="0">
                <a:solidFill>
                  <a:srgbClr val="404040"/>
                </a:solidFill>
                <a:latin typeface="Century Gothic"/>
                <a:cs typeface="Century Gothic"/>
              </a:rPr>
              <a:t>credits)</a:t>
            </a:r>
            <a:r>
              <a:rPr lang="en-US" sz="1800" spc="-10" dirty="0">
                <a:solidFill>
                  <a:srgbClr val="404040"/>
                </a:solidFill>
                <a:latin typeface="Century Gothic"/>
                <a:cs typeface="Century Gothic"/>
              </a:rPr>
              <a:t>. </a:t>
            </a:r>
            <a:endParaRPr sz="1800" dirty="0">
              <a:latin typeface="Century Gothic"/>
              <a:cs typeface="Century Gothic"/>
            </a:endParaRPr>
          </a:p>
          <a:p>
            <a:pPr marL="12700">
              <a:lnSpc>
                <a:spcPct val="100000"/>
              </a:lnSpc>
              <a:spcBef>
                <a:spcPts val="2085"/>
              </a:spcBef>
              <a:tabLst>
                <a:tab pos="419100"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Transfer</a:t>
            </a:r>
            <a:r>
              <a:rPr sz="1800" spc="-15" dirty="0">
                <a:solidFill>
                  <a:srgbClr val="404040"/>
                </a:solidFill>
                <a:latin typeface="Century Gothic"/>
                <a:cs typeface="Century Gothic"/>
              </a:rPr>
              <a:t> </a:t>
            </a:r>
            <a:r>
              <a:rPr sz="1800" dirty="0">
                <a:solidFill>
                  <a:srgbClr val="404040"/>
                </a:solidFill>
                <a:latin typeface="Century Gothic"/>
                <a:cs typeface="Century Gothic"/>
              </a:rPr>
              <a:t>work</a:t>
            </a:r>
            <a:r>
              <a:rPr sz="1800" spc="-20" dirty="0">
                <a:solidFill>
                  <a:srgbClr val="404040"/>
                </a:solidFill>
                <a:latin typeface="Century Gothic"/>
                <a:cs typeface="Century Gothic"/>
              </a:rPr>
              <a:t> </a:t>
            </a:r>
            <a:r>
              <a:rPr sz="1800" dirty="0">
                <a:solidFill>
                  <a:srgbClr val="404040"/>
                </a:solidFill>
                <a:latin typeface="Century Gothic"/>
                <a:cs typeface="Century Gothic"/>
              </a:rPr>
              <a:t>must</a:t>
            </a:r>
            <a:r>
              <a:rPr sz="1800" spc="-35" dirty="0">
                <a:solidFill>
                  <a:srgbClr val="404040"/>
                </a:solidFill>
                <a:latin typeface="Century Gothic"/>
                <a:cs typeface="Century Gothic"/>
              </a:rPr>
              <a:t> </a:t>
            </a:r>
            <a:r>
              <a:rPr sz="1800" dirty="0">
                <a:solidFill>
                  <a:srgbClr val="404040"/>
                </a:solidFill>
                <a:latin typeface="Century Gothic"/>
                <a:cs typeface="Century Gothic"/>
              </a:rPr>
              <a:t>have</a:t>
            </a:r>
            <a:r>
              <a:rPr sz="1800" spc="-35" dirty="0">
                <a:solidFill>
                  <a:srgbClr val="404040"/>
                </a:solidFill>
                <a:latin typeface="Century Gothic"/>
                <a:cs typeface="Century Gothic"/>
              </a:rPr>
              <a:t> </a:t>
            </a:r>
            <a:r>
              <a:rPr sz="1800" dirty="0">
                <a:solidFill>
                  <a:srgbClr val="404040"/>
                </a:solidFill>
                <a:latin typeface="Century Gothic"/>
                <a:cs typeface="Century Gothic"/>
              </a:rPr>
              <a:t>been</a:t>
            </a:r>
            <a:r>
              <a:rPr sz="1800" spc="-25" dirty="0">
                <a:solidFill>
                  <a:srgbClr val="404040"/>
                </a:solidFill>
                <a:latin typeface="Century Gothic"/>
                <a:cs typeface="Century Gothic"/>
              </a:rPr>
              <a:t> </a:t>
            </a:r>
            <a:r>
              <a:rPr sz="1800" dirty="0">
                <a:solidFill>
                  <a:srgbClr val="404040"/>
                </a:solidFill>
                <a:latin typeface="Century Gothic"/>
                <a:cs typeface="Century Gothic"/>
              </a:rPr>
              <a:t>completed</a:t>
            </a:r>
            <a:r>
              <a:rPr sz="1800" spc="-15" dirty="0">
                <a:solidFill>
                  <a:srgbClr val="404040"/>
                </a:solidFill>
                <a:latin typeface="Century Gothic"/>
                <a:cs typeface="Century Gothic"/>
              </a:rPr>
              <a:t> </a:t>
            </a:r>
            <a:r>
              <a:rPr sz="1800" dirty="0">
                <a:solidFill>
                  <a:srgbClr val="404040"/>
                </a:solidFill>
                <a:latin typeface="Century Gothic"/>
                <a:cs typeface="Century Gothic"/>
              </a:rPr>
              <a:t>within</a:t>
            </a:r>
            <a:r>
              <a:rPr sz="1800" spc="-25" dirty="0">
                <a:solidFill>
                  <a:srgbClr val="404040"/>
                </a:solidFill>
                <a:latin typeface="Century Gothic"/>
                <a:cs typeface="Century Gothic"/>
              </a:rPr>
              <a:t> </a:t>
            </a:r>
            <a:r>
              <a:rPr sz="1800" dirty="0">
                <a:solidFill>
                  <a:srgbClr val="404040"/>
                </a:solidFill>
                <a:latin typeface="Century Gothic"/>
                <a:cs typeface="Century Gothic"/>
              </a:rPr>
              <a:t>5</a:t>
            </a:r>
            <a:r>
              <a:rPr sz="1800" spc="-40" dirty="0">
                <a:solidFill>
                  <a:srgbClr val="404040"/>
                </a:solidFill>
                <a:latin typeface="Century Gothic"/>
                <a:cs typeface="Century Gothic"/>
              </a:rPr>
              <a:t> </a:t>
            </a:r>
            <a:r>
              <a:rPr sz="1800" dirty="0">
                <a:solidFill>
                  <a:srgbClr val="404040"/>
                </a:solidFill>
                <a:latin typeface="Century Gothic"/>
                <a:cs typeface="Century Gothic"/>
              </a:rPr>
              <a:t>years</a:t>
            </a:r>
            <a:r>
              <a:rPr sz="1800" spc="-25" dirty="0">
                <a:solidFill>
                  <a:srgbClr val="404040"/>
                </a:solidFill>
                <a:latin typeface="Century Gothic"/>
                <a:cs typeface="Century Gothic"/>
              </a:rPr>
              <a:t> </a:t>
            </a:r>
            <a:r>
              <a:rPr sz="1800" dirty="0">
                <a:solidFill>
                  <a:srgbClr val="404040"/>
                </a:solidFill>
                <a:latin typeface="Century Gothic"/>
                <a:cs typeface="Century Gothic"/>
              </a:rPr>
              <a:t>of</a:t>
            </a:r>
            <a:r>
              <a:rPr sz="1800" spc="-40" dirty="0">
                <a:solidFill>
                  <a:srgbClr val="404040"/>
                </a:solidFill>
                <a:latin typeface="Century Gothic"/>
                <a:cs typeface="Century Gothic"/>
              </a:rPr>
              <a:t> </a:t>
            </a:r>
            <a:r>
              <a:rPr sz="1800" dirty="0">
                <a:solidFill>
                  <a:srgbClr val="404040"/>
                </a:solidFill>
                <a:latin typeface="Century Gothic"/>
                <a:cs typeface="Century Gothic"/>
              </a:rPr>
              <a:t>the</a:t>
            </a:r>
            <a:r>
              <a:rPr sz="1800" spc="-25" dirty="0">
                <a:solidFill>
                  <a:srgbClr val="404040"/>
                </a:solidFill>
                <a:latin typeface="Century Gothic"/>
                <a:cs typeface="Century Gothic"/>
              </a:rPr>
              <a:t> </a:t>
            </a:r>
            <a:r>
              <a:rPr sz="1800" dirty="0">
                <a:solidFill>
                  <a:srgbClr val="404040"/>
                </a:solidFill>
                <a:latin typeface="Century Gothic"/>
                <a:cs typeface="Century Gothic"/>
              </a:rPr>
              <a:t>time</a:t>
            </a:r>
            <a:r>
              <a:rPr sz="1800" spc="-45" dirty="0">
                <a:solidFill>
                  <a:srgbClr val="404040"/>
                </a:solidFill>
                <a:latin typeface="Century Gothic"/>
                <a:cs typeface="Century Gothic"/>
              </a:rPr>
              <a:t> </a:t>
            </a:r>
            <a:r>
              <a:rPr sz="1800" dirty="0">
                <a:solidFill>
                  <a:srgbClr val="404040"/>
                </a:solidFill>
                <a:latin typeface="Century Gothic"/>
                <a:cs typeface="Century Gothic"/>
              </a:rPr>
              <a:t>the</a:t>
            </a:r>
            <a:r>
              <a:rPr sz="1800" spc="-15" dirty="0">
                <a:solidFill>
                  <a:srgbClr val="404040"/>
                </a:solidFill>
                <a:latin typeface="Century Gothic"/>
                <a:cs typeface="Century Gothic"/>
              </a:rPr>
              <a:t> </a:t>
            </a:r>
            <a:r>
              <a:rPr sz="1800" dirty="0">
                <a:solidFill>
                  <a:srgbClr val="404040"/>
                </a:solidFill>
                <a:latin typeface="Century Gothic"/>
                <a:cs typeface="Century Gothic"/>
              </a:rPr>
              <a:t>student is</a:t>
            </a:r>
            <a:r>
              <a:rPr sz="1800" spc="-55" dirty="0">
                <a:solidFill>
                  <a:srgbClr val="404040"/>
                </a:solidFill>
                <a:latin typeface="Century Gothic"/>
                <a:cs typeface="Century Gothic"/>
              </a:rPr>
              <a:t> </a:t>
            </a:r>
            <a:r>
              <a:rPr sz="1800" dirty="0">
                <a:solidFill>
                  <a:srgbClr val="404040"/>
                </a:solidFill>
                <a:latin typeface="Century Gothic"/>
                <a:cs typeface="Century Gothic"/>
              </a:rPr>
              <a:t>able</a:t>
            </a:r>
            <a:r>
              <a:rPr sz="1800" spc="-40" dirty="0">
                <a:solidFill>
                  <a:srgbClr val="404040"/>
                </a:solidFill>
                <a:latin typeface="Century Gothic"/>
                <a:cs typeface="Century Gothic"/>
              </a:rPr>
              <a:t> </a:t>
            </a:r>
            <a:r>
              <a:rPr sz="1800" spc="-25" dirty="0">
                <a:solidFill>
                  <a:srgbClr val="404040"/>
                </a:solidFill>
                <a:latin typeface="Century Gothic"/>
                <a:cs typeface="Century Gothic"/>
              </a:rPr>
              <a:t>to</a:t>
            </a:r>
            <a:r>
              <a:rPr lang="en-US" spc="-25" dirty="0">
                <a:latin typeface="Century Gothic"/>
                <a:cs typeface="Century Gothic"/>
              </a:rPr>
              <a:t> </a:t>
            </a:r>
            <a:r>
              <a:rPr sz="1800" dirty="0">
                <a:solidFill>
                  <a:srgbClr val="404040"/>
                </a:solidFill>
                <a:latin typeface="Century Gothic"/>
                <a:cs typeface="Century Gothic"/>
              </a:rPr>
              <a:t>submit</a:t>
            </a:r>
            <a:r>
              <a:rPr sz="1800" spc="-55" dirty="0">
                <a:solidFill>
                  <a:srgbClr val="404040"/>
                </a:solidFill>
                <a:latin typeface="Century Gothic"/>
                <a:cs typeface="Century Gothic"/>
              </a:rPr>
              <a:t> </a:t>
            </a:r>
            <a:r>
              <a:rPr sz="1800" dirty="0">
                <a:solidFill>
                  <a:srgbClr val="404040"/>
                </a:solidFill>
                <a:latin typeface="Century Gothic"/>
                <a:cs typeface="Century Gothic"/>
              </a:rPr>
              <a:t>the</a:t>
            </a:r>
            <a:r>
              <a:rPr sz="1800" spc="-30" dirty="0">
                <a:solidFill>
                  <a:srgbClr val="404040"/>
                </a:solidFill>
                <a:latin typeface="Century Gothic"/>
                <a:cs typeface="Century Gothic"/>
              </a:rPr>
              <a:t> </a:t>
            </a:r>
            <a:r>
              <a:rPr lang="en-US" spc="-10" dirty="0">
                <a:solidFill>
                  <a:srgbClr val="404040"/>
                </a:solidFill>
                <a:latin typeface="Century Gothic"/>
                <a:cs typeface="Century Gothic"/>
              </a:rPr>
              <a:t>r</a:t>
            </a:r>
            <a:r>
              <a:rPr sz="1800" spc="-10" dirty="0">
                <a:solidFill>
                  <a:srgbClr val="404040"/>
                </a:solidFill>
                <a:latin typeface="Century Gothic"/>
                <a:cs typeface="Century Gothic"/>
              </a:rPr>
              <a:t>equest</a:t>
            </a:r>
            <a:r>
              <a:rPr lang="en-US" sz="1800" spc="-10" dirty="0">
                <a:solidFill>
                  <a:srgbClr val="404040"/>
                </a:solidFill>
                <a:latin typeface="Century Gothic"/>
                <a:cs typeface="Century Gothic"/>
              </a:rPr>
              <a:t>.</a:t>
            </a:r>
            <a:endParaRPr sz="1800" dirty="0">
              <a:latin typeface="Century Gothic"/>
              <a:cs typeface="Century Gothic"/>
            </a:endParaRPr>
          </a:p>
        </p:txBody>
      </p:sp>
      <p:grpSp>
        <p:nvGrpSpPr>
          <p:cNvPr id="4" name="object 4"/>
          <p:cNvGrpSpPr/>
          <p:nvPr/>
        </p:nvGrpSpPr>
        <p:grpSpPr>
          <a:xfrm>
            <a:off x="-7937" y="6169024"/>
            <a:ext cx="12207875" cy="697230"/>
            <a:chOff x="-7937" y="6169024"/>
            <a:chExt cx="12207875" cy="697230"/>
          </a:xfrm>
        </p:grpSpPr>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15963" y="6341922"/>
              <a:ext cx="2936748" cy="370179"/>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Courses</a:t>
            </a:r>
            <a:r>
              <a:rPr b="0" spc="-70" dirty="0">
                <a:latin typeface="Century Gothic"/>
                <a:cs typeface="Century Gothic"/>
              </a:rPr>
              <a:t> </a:t>
            </a:r>
            <a:r>
              <a:rPr b="0" spc="-10" dirty="0">
                <a:latin typeface="Century Gothic"/>
                <a:cs typeface="Century Gothic"/>
              </a:rPr>
              <a:t>Remaining</a:t>
            </a:r>
          </a:p>
        </p:txBody>
      </p:sp>
      <p:grpSp>
        <p:nvGrpSpPr>
          <p:cNvPr id="3" name="object 3"/>
          <p:cNvGrpSpPr/>
          <p:nvPr/>
        </p:nvGrpSpPr>
        <p:grpSpPr>
          <a:xfrm>
            <a:off x="-7937" y="2044573"/>
            <a:ext cx="12207875" cy="4821555"/>
            <a:chOff x="-7937" y="2044573"/>
            <a:chExt cx="12207875" cy="4821555"/>
          </a:xfrm>
        </p:grpSpPr>
        <p:pic>
          <p:nvPicPr>
            <p:cNvPr id="4" name="object 4"/>
            <p:cNvPicPr/>
            <p:nvPr/>
          </p:nvPicPr>
          <p:blipFill>
            <a:blip r:embed="rId2" cstate="print"/>
            <a:stretch>
              <a:fillRect/>
            </a:stretch>
          </p:blipFill>
          <p:spPr>
            <a:xfrm>
              <a:off x="2605023" y="2044573"/>
              <a:ext cx="6981825" cy="723900"/>
            </a:xfrm>
            <a:prstGeom prst="rect">
              <a:avLst/>
            </a:prstGeom>
          </p:spPr>
        </p:pic>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15963" y="6341922"/>
              <a:ext cx="2936748" cy="370179"/>
            </a:xfrm>
            <a:prstGeom prst="rect">
              <a:avLst/>
            </a:prstGeom>
          </p:spPr>
        </p:pic>
      </p:grpSp>
      <p:sp>
        <p:nvSpPr>
          <p:cNvPr id="8" name="object 8"/>
          <p:cNvSpPr txBox="1"/>
          <p:nvPr/>
        </p:nvSpPr>
        <p:spPr>
          <a:xfrm>
            <a:off x="2483992" y="3116390"/>
            <a:ext cx="8767445" cy="2239074"/>
          </a:xfrm>
          <a:prstGeom prst="rect">
            <a:avLst/>
          </a:prstGeom>
        </p:spPr>
        <p:txBody>
          <a:bodyPr vert="horz" wrap="square" lIns="0" tIns="12700" rIns="0" bIns="0" rtlCol="0">
            <a:spAutoFit/>
          </a:bodyPr>
          <a:lstStyle/>
          <a:p>
            <a:pPr marL="299085" marR="2232025" indent="-287020">
              <a:lnSpc>
                <a:spcPct val="100000"/>
              </a:lnSpc>
              <a:spcBef>
                <a:spcPts val="100"/>
              </a:spcBef>
              <a:buFont typeface="Arial"/>
              <a:buChar char="•"/>
              <a:tabLst>
                <a:tab pos="299085" algn="l"/>
              </a:tabLst>
            </a:pPr>
            <a:r>
              <a:rPr sz="1800" dirty="0">
                <a:latin typeface="Century Gothic"/>
                <a:cs typeface="Century Gothic"/>
              </a:rPr>
              <a:t>Courses</a:t>
            </a:r>
            <a:r>
              <a:rPr sz="1800" spc="-45" dirty="0">
                <a:latin typeface="Century Gothic"/>
                <a:cs typeface="Century Gothic"/>
              </a:rPr>
              <a:t> </a:t>
            </a:r>
            <a:r>
              <a:rPr sz="1800" dirty="0">
                <a:latin typeface="Century Gothic"/>
                <a:cs typeface="Century Gothic"/>
              </a:rPr>
              <a:t>that</a:t>
            </a:r>
            <a:r>
              <a:rPr sz="1800" spc="-35" dirty="0">
                <a:latin typeface="Century Gothic"/>
                <a:cs typeface="Century Gothic"/>
              </a:rPr>
              <a:t> </a:t>
            </a:r>
            <a:r>
              <a:rPr sz="1800" dirty="0">
                <a:latin typeface="Century Gothic"/>
                <a:cs typeface="Century Gothic"/>
              </a:rPr>
              <a:t>are</a:t>
            </a:r>
            <a:r>
              <a:rPr sz="1800" spc="-60" dirty="0">
                <a:latin typeface="Century Gothic"/>
                <a:cs typeface="Century Gothic"/>
              </a:rPr>
              <a:t> </a:t>
            </a:r>
            <a:r>
              <a:rPr sz="1800" dirty="0">
                <a:latin typeface="Century Gothic"/>
                <a:cs typeface="Century Gothic"/>
              </a:rPr>
              <a:t>in-progress</a:t>
            </a:r>
            <a:r>
              <a:rPr sz="1800" spc="-60" dirty="0">
                <a:latin typeface="Century Gothic"/>
                <a:cs typeface="Century Gothic"/>
              </a:rPr>
              <a:t> </a:t>
            </a:r>
            <a:r>
              <a:rPr sz="1800" dirty="0">
                <a:latin typeface="Century Gothic"/>
                <a:cs typeface="Century Gothic"/>
              </a:rPr>
              <a:t>during</a:t>
            </a:r>
            <a:r>
              <a:rPr sz="1800" spc="-55" dirty="0">
                <a:latin typeface="Century Gothic"/>
                <a:cs typeface="Century Gothic"/>
              </a:rPr>
              <a:t> </a:t>
            </a:r>
            <a:r>
              <a:rPr sz="1800" dirty="0">
                <a:latin typeface="Century Gothic"/>
                <a:cs typeface="Century Gothic"/>
              </a:rPr>
              <a:t>the</a:t>
            </a:r>
            <a:r>
              <a:rPr sz="1800" spc="-30" dirty="0">
                <a:latin typeface="Century Gothic"/>
                <a:cs typeface="Century Gothic"/>
              </a:rPr>
              <a:t> </a:t>
            </a:r>
            <a:r>
              <a:rPr lang="en-US" sz="1800" spc="-30" dirty="0">
                <a:latin typeface="Century Gothic"/>
                <a:cs typeface="Century Gothic"/>
              </a:rPr>
              <a:t>module </a:t>
            </a:r>
            <a:r>
              <a:rPr sz="1800" dirty="0">
                <a:latin typeface="Century Gothic"/>
                <a:cs typeface="Century Gothic"/>
              </a:rPr>
              <a:t>you</a:t>
            </a:r>
            <a:r>
              <a:rPr sz="1800" spc="-45" dirty="0">
                <a:latin typeface="Century Gothic"/>
                <a:cs typeface="Century Gothic"/>
              </a:rPr>
              <a:t> </a:t>
            </a:r>
            <a:r>
              <a:rPr sz="1800" spc="-25" dirty="0">
                <a:latin typeface="Century Gothic"/>
                <a:cs typeface="Century Gothic"/>
              </a:rPr>
              <a:t>are </a:t>
            </a:r>
            <a:r>
              <a:rPr sz="1800" spc="-10" dirty="0">
                <a:latin typeface="Century Gothic"/>
                <a:cs typeface="Century Gothic"/>
              </a:rPr>
              <a:t>defending/graduating</a:t>
            </a:r>
            <a:r>
              <a:rPr sz="1800" spc="10" dirty="0">
                <a:latin typeface="Century Gothic"/>
                <a:cs typeface="Century Gothic"/>
              </a:rPr>
              <a:t> </a:t>
            </a:r>
            <a:r>
              <a:rPr sz="1800" dirty="0">
                <a:latin typeface="Century Gothic"/>
                <a:cs typeface="Century Gothic"/>
              </a:rPr>
              <a:t>go</a:t>
            </a:r>
            <a:r>
              <a:rPr sz="1800" spc="-20" dirty="0">
                <a:latin typeface="Century Gothic"/>
                <a:cs typeface="Century Gothic"/>
              </a:rPr>
              <a:t> </a:t>
            </a:r>
            <a:r>
              <a:rPr sz="1800" dirty="0">
                <a:latin typeface="Century Gothic"/>
                <a:cs typeface="Century Gothic"/>
              </a:rPr>
              <a:t>in</a:t>
            </a:r>
            <a:r>
              <a:rPr sz="1800" spc="-25" dirty="0">
                <a:latin typeface="Century Gothic"/>
                <a:cs typeface="Century Gothic"/>
              </a:rPr>
              <a:t> </a:t>
            </a:r>
            <a:r>
              <a:rPr sz="1800" dirty="0">
                <a:latin typeface="Century Gothic"/>
                <a:cs typeface="Century Gothic"/>
              </a:rPr>
              <a:t>this</a:t>
            </a:r>
            <a:r>
              <a:rPr sz="1800" spc="-15" dirty="0">
                <a:latin typeface="Century Gothic"/>
                <a:cs typeface="Century Gothic"/>
              </a:rPr>
              <a:t> </a:t>
            </a:r>
            <a:r>
              <a:rPr sz="1800" spc="-10" dirty="0">
                <a:latin typeface="Century Gothic"/>
                <a:cs typeface="Century Gothic"/>
              </a:rPr>
              <a:t>section</a:t>
            </a:r>
            <a:endParaRPr sz="1800" dirty="0">
              <a:latin typeface="Century Gothic"/>
              <a:cs typeface="Century Gothic"/>
            </a:endParaRPr>
          </a:p>
          <a:p>
            <a:pPr marL="299085" marR="99060" indent="-287020">
              <a:lnSpc>
                <a:spcPct val="100000"/>
              </a:lnSpc>
              <a:spcBef>
                <a:spcPts val="2160"/>
              </a:spcBef>
              <a:buFont typeface="Arial"/>
              <a:buChar char="•"/>
              <a:tabLst>
                <a:tab pos="299085" algn="l"/>
              </a:tabLst>
            </a:pPr>
            <a:r>
              <a:rPr sz="1800" dirty="0">
                <a:latin typeface="Century Gothic"/>
                <a:cs typeface="Century Gothic"/>
              </a:rPr>
              <a:t>When</a:t>
            </a:r>
            <a:r>
              <a:rPr sz="1800" spc="-5" dirty="0">
                <a:latin typeface="Century Gothic"/>
                <a:cs typeface="Century Gothic"/>
              </a:rPr>
              <a:t> </a:t>
            </a:r>
            <a:r>
              <a:rPr sz="1800" dirty="0">
                <a:latin typeface="Century Gothic"/>
                <a:cs typeface="Century Gothic"/>
              </a:rPr>
              <a:t>you</a:t>
            </a:r>
            <a:r>
              <a:rPr sz="1800" spc="-55" dirty="0">
                <a:latin typeface="Century Gothic"/>
                <a:cs typeface="Century Gothic"/>
              </a:rPr>
              <a:t> </a:t>
            </a:r>
            <a:r>
              <a:rPr sz="1800" dirty="0">
                <a:latin typeface="Century Gothic"/>
                <a:cs typeface="Century Gothic"/>
              </a:rPr>
              <a:t>submit</a:t>
            </a:r>
            <a:r>
              <a:rPr sz="1800" spc="-65" dirty="0">
                <a:latin typeface="Century Gothic"/>
                <a:cs typeface="Century Gothic"/>
              </a:rPr>
              <a:t> </a:t>
            </a:r>
            <a:r>
              <a:rPr sz="1800" dirty="0">
                <a:latin typeface="Century Gothic"/>
                <a:cs typeface="Century Gothic"/>
              </a:rPr>
              <a:t>your</a:t>
            </a:r>
            <a:r>
              <a:rPr sz="1800" spc="-60" dirty="0">
                <a:latin typeface="Century Gothic"/>
                <a:cs typeface="Century Gothic"/>
              </a:rPr>
              <a:t> </a:t>
            </a:r>
            <a:r>
              <a:rPr sz="1800" dirty="0">
                <a:latin typeface="Century Gothic"/>
                <a:cs typeface="Century Gothic"/>
              </a:rPr>
              <a:t>Request</a:t>
            </a:r>
            <a:r>
              <a:rPr sz="1800" spc="-30" dirty="0">
                <a:latin typeface="Century Gothic"/>
                <a:cs typeface="Century Gothic"/>
              </a:rPr>
              <a:t> </a:t>
            </a:r>
            <a:r>
              <a:rPr sz="1800" dirty="0">
                <a:latin typeface="Century Gothic"/>
                <a:cs typeface="Century Gothic"/>
              </a:rPr>
              <a:t>for</a:t>
            </a:r>
            <a:r>
              <a:rPr sz="1800" spc="-55" dirty="0">
                <a:latin typeface="Century Gothic"/>
                <a:cs typeface="Century Gothic"/>
              </a:rPr>
              <a:t> </a:t>
            </a:r>
            <a:r>
              <a:rPr sz="1800" dirty="0">
                <a:latin typeface="Century Gothic"/>
                <a:cs typeface="Century Gothic"/>
              </a:rPr>
              <a:t>Final</a:t>
            </a:r>
            <a:r>
              <a:rPr sz="1800" spc="-70" dirty="0">
                <a:latin typeface="Century Gothic"/>
                <a:cs typeface="Century Gothic"/>
              </a:rPr>
              <a:t> </a:t>
            </a:r>
            <a:r>
              <a:rPr sz="1800" dirty="0">
                <a:latin typeface="Century Gothic"/>
                <a:cs typeface="Century Gothic"/>
              </a:rPr>
              <a:t>Defense</a:t>
            </a:r>
            <a:r>
              <a:rPr lang="en-US" sz="1800" dirty="0">
                <a:latin typeface="Century Gothic"/>
                <a:cs typeface="Century Gothic"/>
              </a:rPr>
              <a:t> or Audit</a:t>
            </a:r>
            <a:r>
              <a:rPr sz="1800" dirty="0">
                <a:latin typeface="Century Gothic"/>
                <a:cs typeface="Century Gothic"/>
              </a:rPr>
              <a:t>,</a:t>
            </a:r>
            <a:r>
              <a:rPr sz="1800" spc="-15" dirty="0">
                <a:latin typeface="Century Gothic"/>
                <a:cs typeface="Century Gothic"/>
              </a:rPr>
              <a:t> </a:t>
            </a:r>
            <a:r>
              <a:rPr sz="1800" dirty="0">
                <a:latin typeface="Century Gothic"/>
                <a:cs typeface="Century Gothic"/>
              </a:rPr>
              <a:t>all</a:t>
            </a:r>
            <a:r>
              <a:rPr sz="1800" spc="-60" dirty="0">
                <a:latin typeface="Century Gothic"/>
                <a:cs typeface="Century Gothic"/>
              </a:rPr>
              <a:t> </a:t>
            </a:r>
            <a:r>
              <a:rPr sz="1800" dirty="0">
                <a:latin typeface="Century Gothic"/>
                <a:cs typeface="Century Gothic"/>
              </a:rPr>
              <a:t>coursework</a:t>
            </a:r>
            <a:r>
              <a:rPr sz="1800" spc="-15" dirty="0">
                <a:latin typeface="Century Gothic"/>
                <a:cs typeface="Century Gothic"/>
              </a:rPr>
              <a:t> </a:t>
            </a:r>
            <a:r>
              <a:rPr sz="1800" dirty="0">
                <a:latin typeface="Century Gothic"/>
                <a:cs typeface="Century Gothic"/>
              </a:rPr>
              <a:t>required</a:t>
            </a:r>
            <a:r>
              <a:rPr sz="1800" spc="-50" dirty="0">
                <a:latin typeface="Century Gothic"/>
                <a:cs typeface="Century Gothic"/>
              </a:rPr>
              <a:t> </a:t>
            </a:r>
            <a:r>
              <a:rPr sz="1800" spc="-25" dirty="0">
                <a:latin typeface="Century Gothic"/>
                <a:cs typeface="Century Gothic"/>
              </a:rPr>
              <a:t>for </a:t>
            </a:r>
            <a:r>
              <a:rPr sz="1800" dirty="0">
                <a:latin typeface="Century Gothic"/>
                <a:cs typeface="Century Gothic"/>
              </a:rPr>
              <a:t>the</a:t>
            </a:r>
            <a:r>
              <a:rPr sz="1800" spc="-35" dirty="0">
                <a:latin typeface="Century Gothic"/>
                <a:cs typeface="Century Gothic"/>
              </a:rPr>
              <a:t> </a:t>
            </a:r>
            <a:r>
              <a:rPr sz="1800" dirty="0">
                <a:latin typeface="Century Gothic"/>
                <a:cs typeface="Century Gothic"/>
              </a:rPr>
              <a:t>degree</a:t>
            </a:r>
            <a:r>
              <a:rPr sz="1800" spc="-25" dirty="0">
                <a:latin typeface="Century Gothic"/>
                <a:cs typeface="Century Gothic"/>
              </a:rPr>
              <a:t> </a:t>
            </a:r>
            <a:r>
              <a:rPr sz="1800" dirty="0">
                <a:latin typeface="Century Gothic"/>
                <a:cs typeface="Century Gothic"/>
              </a:rPr>
              <a:t>must</a:t>
            </a:r>
            <a:r>
              <a:rPr sz="1800" spc="-50" dirty="0">
                <a:latin typeface="Century Gothic"/>
                <a:cs typeface="Century Gothic"/>
              </a:rPr>
              <a:t> </a:t>
            </a:r>
            <a:r>
              <a:rPr sz="1800" dirty="0">
                <a:latin typeface="Century Gothic"/>
                <a:cs typeface="Century Gothic"/>
              </a:rPr>
              <a:t>be</a:t>
            </a:r>
            <a:r>
              <a:rPr sz="1800" spc="-45" dirty="0">
                <a:latin typeface="Century Gothic"/>
                <a:cs typeface="Century Gothic"/>
              </a:rPr>
              <a:t> </a:t>
            </a:r>
            <a:r>
              <a:rPr sz="1800" dirty="0">
                <a:latin typeface="Century Gothic"/>
                <a:cs typeface="Century Gothic"/>
              </a:rPr>
              <a:t>completed</a:t>
            </a:r>
            <a:r>
              <a:rPr sz="1800" spc="-40" dirty="0">
                <a:latin typeface="Century Gothic"/>
                <a:cs typeface="Century Gothic"/>
              </a:rPr>
              <a:t> </a:t>
            </a:r>
            <a:r>
              <a:rPr sz="1800" dirty="0">
                <a:latin typeface="Century Gothic"/>
                <a:cs typeface="Century Gothic"/>
              </a:rPr>
              <a:t>or</a:t>
            </a:r>
            <a:r>
              <a:rPr sz="1800" spc="-65" dirty="0">
                <a:latin typeface="Century Gothic"/>
                <a:cs typeface="Century Gothic"/>
              </a:rPr>
              <a:t> </a:t>
            </a:r>
            <a:r>
              <a:rPr sz="1800" dirty="0">
                <a:latin typeface="Century Gothic"/>
                <a:cs typeface="Century Gothic"/>
              </a:rPr>
              <a:t>in-progress</a:t>
            </a:r>
            <a:r>
              <a:rPr sz="1800" spc="-55" dirty="0">
                <a:latin typeface="Century Gothic"/>
                <a:cs typeface="Century Gothic"/>
              </a:rPr>
              <a:t> </a:t>
            </a:r>
            <a:r>
              <a:rPr sz="1800" dirty="0">
                <a:latin typeface="Century Gothic"/>
                <a:cs typeface="Century Gothic"/>
              </a:rPr>
              <a:t>during</a:t>
            </a:r>
            <a:r>
              <a:rPr sz="1800" spc="-55" dirty="0">
                <a:latin typeface="Century Gothic"/>
                <a:cs typeface="Century Gothic"/>
              </a:rPr>
              <a:t> </a:t>
            </a:r>
            <a:r>
              <a:rPr sz="1800" dirty="0">
                <a:latin typeface="Century Gothic"/>
                <a:cs typeface="Century Gothic"/>
              </a:rPr>
              <a:t>the</a:t>
            </a:r>
            <a:r>
              <a:rPr sz="1800" spc="-25" dirty="0">
                <a:latin typeface="Century Gothic"/>
                <a:cs typeface="Century Gothic"/>
              </a:rPr>
              <a:t> </a:t>
            </a:r>
            <a:r>
              <a:rPr sz="1800" dirty="0">
                <a:latin typeface="Century Gothic"/>
                <a:cs typeface="Century Gothic"/>
              </a:rPr>
              <a:t>current</a:t>
            </a:r>
            <a:r>
              <a:rPr sz="1800" spc="-40" dirty="0">
                <a:latin typeface="Century Gothic"/>
                <a:cs typeface="Century Gothic"/>
              </a:rPr>
              <a:t> </a:t>
            </a:r>
            <a:r>
              <a:rPr lang="en-US" spc="-10" dirty="0">
                <a:latin typeface="Century Gothic"/>
                <a:cs typeface="Century Gothic"/>
              </a:rPr>
              <a:t>module</a:t>
            </a:r>
            <a:endParaRPr sz="1800" dirty="0">
              <a:latin typeface="Century Gothic"/>
              <a:cs typeface="Century Gothic"/>
            </a:endParaRPr>
          </a:p>
          <a:p>
            <a:pPr marL="299085" indent="-286385">
              <a:lnSpc>
                <a:spcPct val="100000"/>
              </a:lnSpc>
              <a:spcBef>
                <a:spcPts val="2160"/>
              </a:spcBef>
              <a:buFont typeface="Arial"/>
              <a:buChar char="•"/>
              <a:tabLst>
                <a:tab pos="299085" algn="l"/>
              </a:tabLst>
            </a:pPr>
            <a:r>
              <a:rPr sz="1800" dirty="0">
                <a:latin typeface="Century Gothic"/>
                <a:cs typeface="Century Gothic"/>
              </a:rPr>
              <a:t>Please</a:t>
            </a:r>
            <a:r>
              <a:rPr sz="1800" spc="-30" dirty="0">
                <a:latin typeface="Century Gothic"/>
                <a:cs typeface="Century Gothic"/>
              </a:rPr>
              <a:t> </a:t>
            </a:r>
            <a:r>
              <a:rPr sz="1800" dirty="0">
                <a:latin typeface="Century Gothic"/>
                <a:cs typeface="Century Gothic"/>
              </a:rPr>
              <a:t>list</a:t>
            </a:r>
            <a:r>
              <a:rPr sz="1800" spc="-65" dirty="0">
                <a:latin typeface="Century Gothic"/>
                <a:cs typeface="Century Gothic"/>
              </a:rPr>
              <a:t> </a:t>
            </a:r>
            <a:r>
              <a:rPr sz="1800" dirty="0">
                <a:latin typeface="Century Gothic"/>
                <a:cs typeface="Century Gothic"/>
              </a:rPr>
              <a:t>coursework</a:t>
            </a:r>
            <a:r>
              <a:rPr sz="1800" spc="5" dirty="0">
                <a:latin typeface="Century Gothic"/>
                <a:cs typeface="Century Gothic"/>
              </a:rPr>
              <a:t> </a:t>
            </a:r>
            <a:r>
              <a:rPr sz="1800" dirty="0">
                <a:latin typeface="Century Gothic"/>
                <a:cs typeface="Century Gothic"/>
              </a:rPr>
              <a:t>in</a:t>
            </a:r>
            <a:r>
              <a:rPr sz="1800" spc="-45" dirty="0">
                <a:latin typeface="Century Gothic"/>
                <a:cs typeface="Century Gothic"/>
              </a:rPr>
              <a:t> </a:t>
            </a:r>
            <a:r>
              <a:rPr sz="1800" dirty="0">
                <a:latin typeface="Century Gothic"/>
                <a:cs typeface="Century Gothic"/>
              </a:rPr>
              <a:t>the</a:t>
            </a:r>
            <a:r>
              <a:rPr sz="1800" spc="-10" dirty="0">
                <a:latin typeface="Century Gothic"/>
                <a:cs typeface="Century Gothic"/>
              </a:rPr>
              <a:t> </a:t>
            </a:r>
            <a:r>
              <a:rPr sz="1800" dirty="0">
                <a:latin typeface="Century Gothic"/>
                <a:cs typeface="Century Gothic"/>
              </a:rPr>
              <a:t>same</a:t>
            </a:r>
            <a:r>
              <a:rPr sz="1800" spc="-35" dirty="0">
                <a:latin typeface="Century Gothic"/>
                <a:cs typeface="Century Gothic"/>
              </a:rPr>
              <a:t> </a:t>
            </a:r>
            <a:r>
              <a:rPr sz="1800" dirty="0">
                <a:latin typeface="Century Gothic"/>
                <a:cs typeface="Century Gothic"/>
              </a:rPr>
              <a:t>format</a:t>
            </a:r>
            <a:r>
              <a:rPr sz="1800" spc="-25" dirty="0">
                <a:latin typeface="Century Gothic"/>
                <a:cs typeface="Century Gothic"/>
              </a:rPr>
              <a:t> </a:t>
            </a:r>
            <a:r>
              <a:rPr sz="1800" dirty="0">
                <a:latin typeface="Century Gothic"/>
                <a:cs typeface="Century Gothic"/>
              </a:rPr>
              <a:t>–</a:t>
            </a:r>
            <a:r>
              <a:rPr sz="1800" spc="-25" dirty="0">
                <a:latin typeface="Century Gothic"/>
                <a:cs typeface="Century Gothic"/>
              </a:rPr>
              <a:t> </a:t>
            </a:r>
            <a:r>
              <a:rPr sz="1800" dirty="0">
                <a:latin typeface="Century Gothic"/>
                <a:cs typeface="Century Gothic"/>
              </a:rPr>
              <a:t>Ex.</a:t>
            </a:r>
            <a:r>
              <a:rPr sz="1800" spc="-35" dirty="0">
                <a:latin typeface="Century Gothic"/>
                <a:cs typeface="Century Gothic"/>
              </a:rPr>
              <a:t> </a:t>
            </a:r>
            <a:r>
              <a:rPr sz="1800" dirty="0">
                <a:latin typeface="Century Gothic"/>
                <a:cs typeface="Century Gothic"/>
              </a:rPr>
              <a:t>CHEM</a:t>
            </a:r>
            <a:r>
              <a:rPr sz="1800" spc="-35" dirty="0">
                <a:latin typeface="Century Gothic"/>
                <a:cs typeface="Century Gothic"/>
              </a:rPr>
              <a:t> </a:t>
            </a:r>
            <a:r>
              <a:rPr sz="1800" dirty="0">
                <a:latin typeface="Century Gothic"/>
                <a:cs typeface="Century Gothic"/>
              </a:rPr>
              <a:t>7947</a:t>
            </a:r>
            <a:r>
              <a:rPr sz="1800" spc="-20" dirty="0">
                <a:latin typeface="Century Gothic"/>
                <a:cs typeface="Century Gothic"/>
              </a:rPr>
              <a:t> </a:t>
            </a:r>
            <a:r>
              <a:rPr sz="1800" dirty="0">
                <a:latin typeface="Century Gothic"/>
                <a:cs typeface="Century Gothic"/>
              </a:rPr>
              <a:t>(3</a:t>
            </a:r>
            <a:r>
              <a:rPr lang="en-US" sz="1800" dirty="0">
                <a:latin typeface="Century Gothic"/>
                <a:cs typeface="Century Gothic"/>
              </a:rPr>
              <a:t>)</a:t>
            </a:r>
            <a:endParaRPr sz="1800" dirty="0">
              <a:latin typeface="Century Gothic"/>
              <a:cs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Requirements</a:t>
            </a:r>
            <a:r>
              <a:rPr b="0" spc="-45" dirty="0">
                <a:latin typeface="Century Gothic"/>
                <a:cs typeface="Century Gothic"/>
              </a:rPr>
              <a:t> </a:t>
            </a:r>
            <a:r>
              <a:rPr b="0" dirty="0">
                <a:latin typeface="Century Gothic"/>
                <a:cs typeface="Century Gothic"/>
              </a:rPr>
              <a:t>for</a:t>
            </a:r>
            <a:r>
              <a:rPr b="0" spc="-65" dirty="0">
                <a:latin typeface="Century Gothic"/>
                <a:cs typeface="Century Gothic"/>
              </a:rPr>
              <a:t> </a:t>
            </a:r>
            <a:r>
              <a:rPr b="0" spc="-10" dirty="0">
                <a:latin typeface="Century Gothic"/>
                <a:cs typeface="Century Gothic"/>
              </a:rPr>
              <a:t>Approval</a:t>
            </a:r>
          </a:p>
        </p:txBody>
      </p:sp>
      <p:grpSp>
        <p:nvGrpSpPr>
          <p:cNvPr id="3" name="object 3"/>
          <p:cNvGrpSpPr/>
          <p:nvPr/>
        </p:nvGrpSpPr>
        <p:grpSpPr>
          <a:xfrm>
            <a:off x="-7937" y="1341119"/>
            <a:ext cx="12207875" cy="5525135"/>
            <a:chOff x="-7937" y="1341119"/>
            <a:chExt cx="12207875" cy="5525135"/>
          </a:xfrm>
        </p:grpSpPr>
        <p:pic>
          <p:nvPicPr>
            <p:cNvPr id="4" name="object 4"/>
            <p:cNvPicPr/>
            <p:nvPr/>
          </p:nvPicPr>
          <p:blipFill>
            <a:blip r:embed="rId2" cstate="print"/>
            <a:stretch>
              <a:fillRect/>
            </a:stretch>
          </p:blipFill>
          <p:spPr>
            <a:xfrm>
              <a:off x="2420239" y="1341119"/>
              <a:ext cx="7153275" cy="409575"/>
            </a:xfrm>
            <a:prstGeom prst="rect">
              <a:avLst/>
            </a:prstGeom>
          </p:spPr>
        </p:pic>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15963" y="6341922"/>
              <a:ext cx="2936748" cy="370179"/>
            </a:xfrm>
            <a:prstGeom prst="rect">
              <a:avLst/>
            </a:prstGeom>
          </p:spPr>
        </p:pic>
      </p:grpSp>
      <p:sp>
        <p:nvSpPr>
          <p:cNvPr id="8" name="object 8"/>
          <p:cNvSpPr txBox="1"/>
          <p:nvPr/>
        </p:nvSpPr>
        <p:spPr>
          <a:xfrm>
            <a:off x="2420239" y="2117846"/>
            <a:ext cx="9085961" cy="3080330"/>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lang="en-US" dirty="0">
                <a:latin typeface="Century Gothic"/>
                <a:cs typeface="Century Gothic"/>
              </a:rPr>
              <a:t>Module </a:t>
            </a:r>
            <a:r>
              <a:rPr sz="1800" dirty="0">
                <a:latin typeface="Century Gothic"/>
                <a:cs typeface="Century Gothic"/>
              </a:rPr>
              <a:t>and</a:t>
            </a:r>
            <a:r>
              <a:rPr sz="1800" spc="-30" dirty="0">
                <a:latin typeface="Century Gothic"/>
                <a:cs typeface="Century Gothic"/>
              </a:rPr>
              <a:t> </a:t>
            </a:r>
            <a:r>
              <a:rPr sz="1800" dirty="0">
                <a:latin typeface="Century Gothic"/>
                <a:cs typeface="Century Gothic"/>
              </a:rPr>
              <a:t>LSU</a:t>
            </a:r>
            <a:r>
              <a:rPr sz="1800" spc="-45" dirty="0">
                <a:latin typeface="Century Gothic"/>
                <a:cs typeface="Century Gothic"/>
              </a:rPr>
              <a:t> </a:t>
            </a:r>
            <a:r>
              <a:rPr sz="1800" dirty="0">
                <a:latin typeface="Century Gothic"/>
                <a:cs typeface="Century Gothic"/>
              </a:rPr>
              <a:t>Cumulative</a:t>
            </a:r>
            <a:r>
              <a:rPr sz="1800" spc="-70" dirty="0">
                <a:latin typeface="Century Gothic"/>
                <a:cs typeface="Century Gothic"/>
              </a:rPr>
              <a:t> </a:t>
            </a:r>
            <a:r>
              <a:rPr sz="1800" dirty="0">
                <a:latin typeface="Century Gothic"/>
                <a:cs typeface="Century Gothic"/>
              </a:rPr>
              <a:t>GPA</a:t>
            </a:r>
            <a:r>
              <a:rPr sz="1800" spc="-40" dirty="0">
                <a:latin typeface="Century Gothic"/>
                <a:cs typeface="Century Gothic"/>
              </a:rPr>
              <a:t> </a:t>
            </a:r>
            <a:r>
              <a:rPr sz="1800" dirty="0">
                <a:latin typeface="Century Gothic"/>
                <a:cs typeface="Century Gothic"/>
              </a:rPr>
              <a:t>must</a:t>
            </a:r>
            <a:r>
              <a:rPr sz="1800" spc="-30" dirty="0">
                <a:latin typeface="Century Gothic"/>
                <a:cs typeface="Century Gothic"/>
              </a:rPr>
              <a:t> </a:t>
            </a:r>
            <a:r>
              <a:rPr sz="1800" dirty="0">
                <a:latin typeface="Century Gothic"/>
                <a:cs typeface="Century Gothic"/>
              </a:rPr>
              <a:t>be</a:t>
            </a:r>
            <a:r>
              <a:rPr sz="1800" spc="-55" dirty="0">
                <a:latin typeface="Century Gothic"/>
                <a:cs typeface="Century Gothic"/>
              </a:rPr>
              <a:t> </a:t>
            </a:r>
            <a:r>
              <a:rPr sz="1800" dirty="0">
                <a:latin typeface="Century Gothic"/>
                <a:cs typeface="Century Gothic"/>
              </a:rPr>
              <a:t>above</a:t>
            </a:r>
            <a:r>
              <a:rPr sz="1800" spc="-60" dirty="0">
                <a:latin typeface="Century Gothic"/>
                <a:cs typeface="Century Gothic"/>
              </a:rPr>
              <a:t> </a:t>
            </a:r>
            <a:r>
              <a:rPr sz="1800" dirty="0">
                <a:latin typeface="Century Gothic"/>
                <a:cs typeface="Century Gothic"/>
              </a:rPr>
              <a:t>a</a:t>
            </a:r>
            <a:r>
              <a:rPr sz="1800" spc="-55" dirty="0">
                <a:latin typeface="Century Gothic"/>
                <a:cs typeface="Century Gothic"/>
              </a:rPr>
              <a:t> </a:t>
            </a:r>
            <a:r>
              <a:rPr sz="1800" spc="-25" dirty="0">
                <a:latin typeface="Century Gothic"/>
                <a:cs typeface="Century Gothic"/>
              </a:rPr>
              <a:t>3.0</a:t>
            </a:r>
            <a:endParaRPr sz="1800" dirty="0">
              <a:latin typeface="Century Gothic"/>
              <a:cs typeface="Century Gothic"/>
            </a:endParaRPr>
          </a:p>
          <a:p>
            <a:pPr marL="299085" indent="-286385">
              <a:lnSpc>
                <a:spcPct val="100000"/>
              </a:lnSpc>
              <a:spcBef>
                <a:spcPts val="2160"/>
              </a:spcBef>
              <a:buFont typeface="Arial"/>
              <a:buChar char="•"/>
              <a:tabLst>
                <a:tab pos="299085" algn="l"/>
              </a:tabLst>
            </a:pPr>
            <a:r>
              <a:rPr lang="en-US" sz="1800" dirty="0">
                <a:latin typeface="Century Gothic"/>
                <a:cs typeface="Century Gothic"/>
              </a:rPr>
              <a:t>Must </a:t>
            </a:r>
            <a:r>
              <a:rPr sz="1800" dirty="0">
                <a:latin typeface="Century Gothic"/>
                <a:cs typeface="Century Gothic"/>
              </a:rPr>
              <a:t>be</a:t>
            </a:r>
            <a:r>
              <a:rPr sz="1800" spc="-45" dirty="0">
                <a:latin typeface="Century Gothic"/>
                <a:cs typeface="Century Gothic"/>
              </a:rPr>
              <a:t> </a:t>
            </a:r>
            <a:r>
              <a:rPr sz="1800" dirty="0">
                <a:latin typeface="Century Gothic"/>
                <a:cs typeface="Century Gothic"/>
              </a:rPr>
              <a:t>registered</a:t>
            </a:r>
            <a:r>
              <a:rPr sz="1800" spc="-35" dirty="0">
                <a:latin typeface="Century Gothic"/>
                <a:cs typeface="Century Gothic"/>
              </a:rPr>
              <a:t> </a:t>
            </a:r>
            <a:r>
              <a:rPr sz="1800" dirty="0">
                <a:latin typeface="Century Gothic"/>
                <a:cs typeface="Century Gothic"/>
              </a:rPr>
              <a:t>for</a:t>
            </a:r>
            <a:r>
              <a:rPr sz="1800" spc="-50" dirty="0">
                <a:latin typeface="Century Gothic"/>
                <a:cs typeface="Century Gothic"/>
              </a:rPr>
              <a:t> </a:t>
            </a:r>
            <a:r>
              <a:rPr sz="1800" dirty="0">
                <a:latin typeface="Century Gothic"/>
                <a:cs typeface="Century Gothic"/>
              </a:rPr>
              <a:t>at</a:t>
            </a:r>
            <a:r>
              <a:rPr sz="1800" spc="-65" dirty="0">
                <a:latin typeface="Century Gothic"/>
                <a:cs typeface="Century Gothic"/>
              </a:rPr>
              <a:t> </a:t>
            </a:r>
            <a:r>
              <a:rPr sz="1800" dirty="0">
                <a:latin typeface="Century Gothic"/>
                <a:cs typeface="Century Gothic"/>
              </a:rPr>
              <a:t>least</a:t>
            </a:r>
            <a:r>
              <a:rPr sz="1800" spc="-40" dirty="0">
                <a:latin typeface="Century Gothic"/>
                <a:cs typeface="Century Gothic"/>
              </a:rPr>
              <a:t> </a:t>
            </a:r>
            <a:r>
              <a:rPr sz="1800" dirty="0">
                <a:latin typeface="Century Gothic"/>
                <a:cs typeface="Century Gothic"/>
              </a:rPr>
              <a:t>1</a:t>
            </a:r>
            <a:r>
              <a:rPr sz="1800" spc="-50" dirty="0">
                <a:latin typeface="Century Gothic"/>
                <a:cs typeface="Century Gothic"/>
              </a:rPr>
              <a:t> </a:t>
            </a:r>
            <a:r>
              <a:rPr sz="1800" dirty="0">
                <a:latin typeface="Century Gothic"/>
                <a:cs typeface="Century Gothic"/>
              </a:rPr>
              <a:t>credit</a:t>
            </a:r>
            <a:r>
              <a:rPr sz="1800" spc="-70" dirty="0">
                <a:latin typeface="Century Gothic"/>
                <a:cs typeface="Century Gothic"/>
              </a:rPr>
              <a:t> </a:t>
            </a:r>
            <a:r>
              <a:rPr sz="1800" dirty="0">
                <a:latin typeface="Century Gothic"/>
                <a:cs typeface="Century Gothic"/>
              </a:rPr>
              <a:t>hour</a:t>
            </a:r>
            <a:r>
              <a:rPr sz="1800" spc="-35" dirty="0">
                <a:latin typeface="Century Gothic"/>
                <a:cs typeface="Century Gothic"/>
              </a:rPr>
              <a:t> </a:t>
            </a:r>
            <a:r>
              <a:rPr sz="1800" dirty="0">
                <a:latin typeface="Century Gothic"/>
                <a:cs typeface="Century Gothic"/>
              </a:rPr>
              <a:t>in</a:t>
            </a:r>
            <a:r>
              <a:rPr sz="1800" spc="-60" dirty="0">
                <a:latin typeface="Century Gothic"/>
                <a:cs typeface="Century Gothic"/>
              </a:rPr>
              <a:t> </a:t>
            </a:r>
            <a:r>
              <a:rPr sz="1800" dirty="0">
                <a:latin typeface="Century Gothic"/>
                <a:cs typeface="Century Gothic"/>
              </a:rPr>
              <a:t>the</a:t>
            </a:r>
            <a:r>
              <a:rPr sz="1800" spc="-30" dirty="0">
                <a:latin typeface="Century Gothic"/>
                <a:cs typeface="Century Gothic"/>
              </a:rPr>
              <a:t> </a:t>
            </a:r>
            <a:r>
              <a:rPr sz="1800" dirty="0">
                <a:latin typeface="Century Gothic"/>
                <a:cs typeface="Century Gothic"/>
              </a:rPr>
              <a:t>semester</a:t>
            </a:r>
            <a:r>
              <a:rPr sz="1800" spc="-15" dirty="0">
                <a:latin typeface="Century Gothic"/>
                <a:cs typeface="Century Gothic"/>
              </a:rPr>
              <a:t> </a:t>
            </a:r>
            <a:r>
              <a:rPr sz="1800" dirty="0">
                <a:latin typeface="Century Gothic"/>
                <a:cs typeface="Century Gothic"/>
              </a:rPr>
              <a:t>the</a:t>
            </a:r>
            <a:r>
              <a:rPr sz="1800" spc="-25" dirty="0">
                <a:latin typeface="Century Gothic"/>
                <a:cs typeface="Century Gothic"/>
              </a:rPr>
              <a:t> </a:t>
            </a:r>
            <a:r>
              <a:rPr sz="1800" spc="-10" dirty="0">
                <a:latin typeface="Century Gothic"/>
                <a:cs typeface="Century Gothic"/>
              </a:rPr>
              <a:t>student</a:t>
            </a:r>
            <a:endParaRPr sz="1800" dirty="0">
              <a:latin typeface="Century Gothic"/>
              <a:cs typeface="Century Gothic"/>
            </a:endParaRPr>
          </a:p>
          <a:p>
            <a:pPr marL="299085">
              <a:lnSpc>
                <a:spcPct val="100000"/>
              </a:lnSpc>
            </a:pPr>
            <a:r>
              <a:rPr sz="1800" spc="-10" dirty="0">
                <a:latin typeface="Century Gothic"/>
                <a:cs typeface="Century Gothic"/>
              </a:rPr>
              <a:t>defends</a:t>
            </a:r>
            <a:endParaRPr sz="1800" dirty="0">
              <a:latin typeface="Century Gothic"/>
              <a:cs typeface="Century Gothic"/>
            </a:endParaRPr>
          </a:p>
          <a:p>
            <a:pPr marL="299085" indent="-286385">
              <a:lnSpc>
                <a:spcPct val="100000"/>
              </a:lnSpc>
              <a:spcBef>
                <a:spcPts val="2165"/>
              </a:spcBef>
              <a:buFont typeface="Arial"/>
              <a:buChar char="•"/>
              <a:tabLst>
                <a:tab pos="299085" algn="l"/>
              </a:tabLst>
            </a:pPr>
            <a:r>
              <a:rPr sz="1800" dirty="0">
                <a:latin typeface="Century Gothic"/>
                <a:cs typeface="Century Gothic"/>
              </a:rPr>
              <a:t>Must</a:t>
            </a:r>
            <a:r>
              <a:rPr sz="1800" spc="-70" dirty="0">
                <a:latin typeface="Century Gothic"/>
                <a:cs typeface="Century Gothic"/>
              </a:rPr>
              <a:t> </a:t>
            </a:r>
            <a:r>
              <a:rPr sz="1800" dirty="0">
                <a:latin typeface="Century Gothic"/>
                <a:cs typeface="Century Gothic"/>
              </a:rPr>
              <a:t>meet</a:t>
            </a:r>
            <a:r>
              <a:rPr sz="1800" spc="-35" dirty="0">
                <a:latin typeface="Century Gothic"/>
                <a:cs typeface="Century Gothic"/>
              </a:rPr>
              <a:t> </a:t>
            </a:r>
            <a:r>
              <a:rPr sz="1800" dirty="0">
                <a:latin typeface="Century Gothic"/>
                <a:cs typeface="Century Gothic"/>
              </a:rPr>
              <a:t>coursework</a:t>
            </a:r>
            <a:r>
              <a:rPr sz="1800" spc="-15" dirty="0">
                <a:latin typeface="Century Gothic"/>
                <a:cs typeface="Century Gothic"/>
              </a:rPr>
              <a:t> </a:t>
            </a:r>
            <a:r>
              <a:rPr sz="1800" dirty="0">
                <a:latin typeface="Century Gothic"/>
                <a:cs typeface="Century Gothic"/>
              </a:rPr>
              <a:t>requirements</a:t>
            </a:r>
            <a:r>
              <a:rPr sz="1800" spc="-30" dirty="0">
                <a:latin typeface="Century Gothic"/>
                <a:cs typeface="Century Gothic"/>
              </a:rPr>
              <a:t> </a:t>
            </a:r>
            <a:r>
              <a:rPr sz="1800" dirty="0">
                <a:latin typeface="Century Gothic"/>
                <a:cs typeface="Century Gothic"/>
              </a:rPr>
              <a:t>for</a:t>
            </a:r>
            <a:r>
              <a:rPr sz="1800" spc="-55" dirty="0">
                <a:latin typeface="Century Gothic"/>
                <a:cs typeface="Century Gothic"/>
              </a:rPr>
              <a:t> </a:t>
            </a:r>
            <a:r>
              <a:rPr sz="1800" dirty="0">
                <a:latin typeface="Century Gothic"/>
                <a:cs typeface="Century Gothic"/>
              </a:rPr>
              <a:t>your</a:t>
            </a:r>
            <a:r>
              <a:rPr sz="1800" spc="-65" dirty="0">
                <a:latin typeface="Century Gothic"/>
                <a:cs typeface="Century Gothic"/>
              </a:rPr>
              <a:t> </a:t>
            </a:r>
            <a:r>
              <a:rPr sz="1800" spc="-10" dirty="0">
                <a:latin typeface="Century Gothic"/>
                <a:cs typeface="Century Gothic"/>
              </a:rPr>
              <a:t>degree</a:t>
            </a:r>
            <a:endParaRPr sz="1800" dirty="0">
              <a:latin typeface="Century Gothic"/>
              <a:cs typeface="Century Gothic"/>
            </a:endParaRPr>
          </a:p>
          <a:p>
            <a:pPr marL="299085" indent="-286385">
              <a:spcBef>
                <a:spcPts val="2160"/>
              </a:spcBef>
              <a:buFont typeface="Arial"/>
              <a:buChar char="•"/>
              <a:tabLst>
                <a:tab pos="299085" algn="l"/>
              </a:tabLst>
            </a:pPr>
            <a:r>
              <a:rPr lang="en-US" sz="1800" dirty="0">
                <a:latin typeface="Century Gothic"/>
                <a:cs typeface="Century Gothic"/>
              </a:rPr>
              <a:t>Committee</a:t>
            </a:r>
            <a:r>
              <a:rPr lang="en-US" sz="1800" spc="-35" dirty="0">
                <a:latin typeface="Century Gothic"/>
                <a:cs typeface="Century Gothic"/>
              </a:rPr>
              <a:t> </a:t>
            </a:r>
            <a:r>
              <a:rPr lang="en-US" sz="1800" dirty="0">
                <a:latin typeface="Century Gothic"/>
                <a:cs typeface="Century Gothic"/>
              </a:rPr>
              <a:t>must</a:t>
            </a:r>
            <a:r>
              <a:rPr lang="en-US" sz="1800" spc="-40" dirty="0">
                <a:latin typeface="Century Gothic"/>
                <a:cs typeface="Century Gothic"/>
              </a:rPr>
              <a:t> </a:t>
            </a:r>
            <a:r>
              <a:rPr lang="en-US" sz="1800" dirty="0">
                <a:latin typeface="Century Gothic"/>
                <a:cs typeface="Century Gothic"/>
              </a:rPr>
              <a:t>meet</a:t>
            </a:r>
            <a:r>
              <a:rPr lang="en-US" sz="1800" spc="-30" dirty="0">
                <a:latin typeface="Century Gothic"/>
                <a:cs typeface="Century Gothic"/>
              </a:rPr>
              <a:t> </a:t>
            </a:r>
            <a:r>
              <a:rPr lang="en-US" sz="1800" dirty="0">
                <a:latin typeface="Century Gothic"/>
                <a:cs typeface="Century Gothic"/>
              </a:rPr>
              <a:t>all</a:t>
            </a:r>
            <a:r>
              <a:rPr lang="en-US" sz="1800" spc="-45" dirty="0">
                <a:latin typeface="Century Gothic"/>
                <a:cs typeface="Century Gothic"/>
              </a:rPr>
              <a:t> </a:t>
            </a:r>
            <a:r>
              <a:rPr lang="en-US" sz="1800" spc="-10" dirty="0">
                <a:latin typeface="Century Gothic"/>
                <a:cs typeface="Century Gothic"/>
              </a:rPr>
              <a:t>requirements (if you are sitting for a comprehensive exam, final project and/or capstone)</a:t>
            </a:r>
            <a:endParaRPr lang="en-US" sz="1800" dirty="0">
              <a:latin typeface="Century Gothic"/>
              <a:cs typeface="Century Gothic"/>
            </a:endParaRPr>
          </a:p>
          <a:p>
            <a:pPr marL="299085" indent="-286385">
              <a:lnSpc>
                <a:spcPct val="100000"/>
              </a:lnSpc>
              <a:spcBef>
                <a:spcPts val="2160"/>
              </a:spcBef>
              <a:buFont typeface="Arial"/>
              <a:buChar char="•"/>
              <a:tabLst>
                <a:tab pos="299085" algn="l"/>
              </a:tabLst>
            </a:pPr>
            <a:r>
              <a:rPr sz="1800" dirty="0">
                <a:latin typeface="Century Gothic"/>
                <a:cs typeface="Century Gothic"/>
              </a:rPr>
              <a:t>All</a:t>
            </a:r>
            <a:r>
              <a:rPr sz="1800" spc="-50" dirty="0">
                <a:latin typeface="Century Gothic"/>
                <a:cs typeface="Century Gothic"/>
              </a:rPr>
              <a:t> </a:t>
            </a:r>
            <a:r>
              <a:rPr sz="1800" dirty="0">
                <a:latin typeface="Century Gothic"/>
                <a:cs typeface="Century Gothic"/>
              </a:rPr>
              <a:t>coursework</a:t>
            </a:r>
            <a:r>
              <a:rPr sz="1800" spc="-5" dirty="0">
                <a:latin typeface="Century Gothic"/>
                <a:cs typeface="Century Gothic"/>
              </a:rPr>
              <a:t> </a:t>
            </a:r>
            <a:r>
              <a:rPr sz="1800" dirty="0">
                <a:latin typeface="Century Gothic"/>
                <a:cs typeface="Century Gothic"/>
              </a:rPr>
              <a:t>must</a:t>
            </a:r>
            <a:r>
              <a:rPr sz="1800" spc="-15" dirty="0">
                <a:latin typeface="Century Gothic"/>
                <a:cs typeface="Century Gothic"/>
              </a:rPr>
              <a:t> </a:t>
            </a:r>
            <a:r>
              <a:rPr sz="1800" dirty="0">
                <a:latin typeface="Century Gothic"/>
                <a:cs typeface="Century Gothic"/>
              </a:rPr>
              <a:t>not</a:t>
            </a:r>
            <a:r>
              <a:rPr sz="1800" spc="-35" dirty="0">
                <a:latin typeface="Century Gothic"/>
                <a:cs typeface="Century Gothic"/>
              </a:rPr>
              <a:t> </a:t>
            </a:r>
            <a:r>
              <a:rPr sz="1800" dirty="0">
                <a:latin typeface="Century Gothic"/>
                <a:cs typeface="Century Gothic"/>
              </a:rPr>
              <a:t>be</a:t>
            </a:r>
            <a:r>
              <a:rPr sz="1800" spc="-25" dirty="0">
                <a:latin typeface="Century Gothic"/>
                <a:cs typeface="Century Gothic"/>
              </a:rPr>
              <a:t> </a:t>
            </a:r>
            <a:r>
              <a:rPr sz="1800" dirty="0">
                <a:latin typeface="Century Gothic"/>
                <a:cs typeface="Century Gothic"/>
              </a:rPr>
              <a:t>older</a:t>
            </a:r>
            <a:r>
              <a:rPr sz="1800" spc="-45" dirty="0">
                <a:latin typeface="Century Gothic"/>
                <a:cs typeface="Century Gothic"/>
              </a:rPr>
              <a:t> </a:t>
            </a:r>
            <a:r>
              <a:rPr sz="1800" dirty="0">
                <a:latin typeface="Century Gothic"/>
                <a:cs typeface="Century Gothic"/>
              </a:rPr>
              <a:t>than</a:t>
            </a:r>
            <a:r>
              <a:rPr sz="1800" spc="-10" dirty="0">
                <a:latin typeface="Century Gothic"/>
                <a:cs typeface="Century Gothic"/>
              </a:rPr>
              <a:t> </a:t>
            </a:r>
            <a:r>
              <a:rPr sz="1800" dirty="0">
                <a:latin typeface="Century Gothic"/>
                <a:cs typeface="Century Gothic"/>
              </a:rPr>
              <a:t>5</a:t>
            </a:r>
            <a:r>
              <a:rPr sz="1800" spc="-35" dirty="0">
                <a:latin typeface="Century Gothic"/>
                <a:cs typeface="Century Gothic"/>
              </a:rPr>
              <a:t> </a:t>
            </a:r>
            <a:r>
              <a:rPr sz="1800" dirty="0">
                <a:latin typeface="Century Gothic"/>
                <a:cs typeface="Century Gothic"/>
              </a:rPr>
              <a:t>years</a:t>
            </a:r>
            <a:r>
              <a:rPr sz="1800" spc="-25" dirty="0">
                <a:latin typeface="Century Gothic"/>
                <a:cs typeface="Century Gothic"/>
              </a:rPr>
              <a:t> </a:t>
            </a:r>
            <a:r>
              <a:rPr sz="1800" dirty="0">
                <a:latin typeface="Century Gothic"/>
                <a:cs typeface="Century Gothic"/>
              </a:rPr>
              <a:t>or</a:t>
            </a:r>
            <a:r>
              <a:rPr sz="1800" spc="-30" dirty="0">
                <a:latin typeface="Century Gothic"/>
                <a:cs typeface="Century Gothic"/>
              </a:rPr>
              <a:t> </a:t>
            </a:r>
            <a:r>
              <a:rPr sz="1800" dirty="0">
                <a:latin typeface="Century Gothic"/>
                <a:cs typeface="Century Gothic"/>
              </a:rPr>
              <a:t>it</a:t>
            </a:r>
            <a:r>
              <a:rPr sz="1800" spc="-50" dirty="0">
                <a:latin typeface="Century Gothic"/>
                <a:cs typeface="Century Gothic"/>
              </a:rPr>
              <a:t> </a:t>
            </a:r>
            <a:r>
              <a:rPr sz="1800" dirty="0">
                <a:latin typeface="Century Gothic"/>
                <a:cs typeface="Century Gothic"/>
              </a:rPr>
              <a:t>will</a:t>
            </a:r>
            <a:r>
              <a:rPr sz="1800" spc="-30" dirty="0">
                <a:latin typeface="Century Gothic"/>
                <a:cs typeface="Century Gothic"/>
              </a:rPr>
              <a:t> </a:t>
            </a:r>
            <a:r>
              <a:rPr sz="1800" dirty="0">
                <a:latin typeface="Century Gothic"/>
                <a:cs typeface="Century Gothic"/>
              </a:rPr>
              <a:t>need to</a:t>
            </a:r>
            <a:r>
              <a:rPr sz="1800" spc="-25" dirty="0">
                <a:latin typeface="Century Gothic"/>
                <a:cs typeface="Century Gothic"/>
              </a:rPr>
              <a:t> </a:t>
            </a:r>
            <a:r>
              <a:rPr sz="1800" dirty="0">
                <a:latin typeface="Century Gothic"/>
                <a:cs typeface="Century Gothic"/>
              </a:rPr>
              <a:t>be</a:t>
            </a:r>
            <a:r>
              <a:rPr sz="1800" spc="-25" dirty="0">
                <a:latin typeface="Century Gothic"/>
                <a:cs typeface="Century Gothic"/>
              </a:rPr>
              <a:t> </a:t>
            </a:r>
            <a:r>
              <a:rPr sz="1800" spc="-10" dirty="0">
                <a:latin typeface="Century Gothic"/>
                <a:cs typeface="Century Gothic"/>
              </a:rPr>
              <a:t>revalidated</a:t>
            </a:r>
            <a:endParaRPr sz="1800" dirty="0">
              <a:latin typeface="Century Gothic"/>
              <a:cs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Graduate</a:t>
            </a:r>
            <a:r>
              <a:rPr b="0" spc="-10" dirty="0">
                <a:latin typeface="Century Gothic"/>
                <a:cs typeface="Century Gothic"/>
              </a:rPr>
              <a:t> </a:t>
            </a:r>
            <a:r>
              <a:rPr b="0" dirty="0">
                <a:latin typeface="Century Gothic"/>
                <a:cs typeface="Century Gothic"/>
              </a:rPr>
              <a:t>Defense</a:t>
            </a:r>
            <a:r>
              <a:rPr b="0" spc="-5" dirty="0">
                <a:latin typeface="Century Gothic"/>
                <a:cs typeface="Century Gothic"/>
              </a:rPr>
              <a:t> </a:t>
            </a:r>
            <a:r>
              <a:rPr b="0" spc="-10" dirty="0">
                <a:latin typeface="Century Gothic"/>
                <a:cs typeface="Century Gothic"/>
              </a:rPr>
              <a:t>Results</a:t>
            </a:r>
          </a:p>
        </p:txBody>
      </p:sp>
      <p:grpSp>
        <p:nvGrpSpPr>
          <p:cNvPr id="3" name="object 3"/>
          <p:cNvGrpSpPr/>
          <p:nvPr/>
        </p:nvGrpSpPr>
        <p:grpSpPr>
          <a:xfrm>
            <a:off x="-7937" y="1248346"/>
            <a:ext cx="12207875" cy="5617845"/>
            <a:chOff x="-7937" y="1248346"/>
            <a:chExt cx="12207875" cy="5617845"/>
          </a:xfrm>
        </p:grpSpPr>
        <p:pic>
          <p:nvPicPr>
            <p:cNvPr id="4" name="object 4"/>
            <p:cNvPicPr/>
            <p:nvPr/>
          </p:nvPicPr>
          <p:blipFill>
            <a:blip r:embed="rId2" cstate="print"/>
            <a:stretch>
              <a:fillRect/>
            </a:stretch>
          </p:blipFill>
          <p:spPr>
            <a:xfrm>
              <a:off x="3604895" y="1248346"/>
              <a:ext cx="3740785" cy="4928616"/>
            </a:xfrm>
            <a:prstGeom prst="rect">
              <a:avLst/>
            </a:prstGeom>
          </p:spPr>
        </p:pic>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15963" y="6341922"/>
              <a:ext cx="2936748" cy="370179"/>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566545">
              <a:lnSpc>
                <a:spcPct val="100000"/>
              </a:lnSpc>
              <a:spcBef>
                <a:spcPts val="100"/>
              </a:spcBef>
            </a:pPr>
            <a:r>
              <a:rPr b="0" dirty="0">
                <a:latin typeface="Century Gothic"/>
                <a:cs typeface="Century Gothic"/>
              </a:rPr>
              <a:t>Path</a:t>
            </a:r>
            <a:r>
              <a:rPr b="0" spc="-40" dirty="0">
                <a:latin typeface="Century Gothic"/>
                <a:cs typeface="Century Gothic"/>
              </a:rPr>
              <a:t> </a:t>
            </a:r>
            <a:r>
              <a:rPr b="0" dirty="0">
                <a:latin typeface="Century Gothic"/>
                <a:cs typeface="Century Gothic"/>
              </a:rPr>
              <a:t>to</a:t>
            </a:r>
            <a:r>
              <a:rPr b="0" spc="-40" dirty="0">
                <a:latin typeface="Century Gothic"/>
                <a:cs typeface="Century Gothic"/>
              </a:rPr>
              <a:t> </a:t>
            </a:r>
            <a:r>
              <a:rPr b="0" dirty="0">
                <a:latin typeface="Century Gothic"/>
                <a:cs typeface="Century Gothic"/>
              </a:rPr>
              <a:t>Graduate</a:t>
            </a:r>
            <a:r>
              <a:rPr b="0" spc="-30" dirty="0">
                <a:latin typeface="Century Gothic"/>
                <a:cs typeface="Century Gothic"/>
              </a:rPr>
              <a:t> </a:t>
            </a:r>
            <a:r>
              <a:rPr b="0" spc="-10" dirty="0">
                <a:latin typeface="Century Gothic"/>
                <a:cs typeface="Century Gothic"/>
              </a:rPr>
              <a:t>Milestones</a:t>
            </a:r>
          </a:p>
        </p:txBody>
      </p:sp>
      <p:grpSp>
        <p:nvGrpSpPr>
          <p:cNvPr id="3" name="object 3"/>
          <p:cNvGrpSpPr/>
          <p:nvPr/>
        </p:nvGrpSpPr>
        <p:grpSpPr>
          <a:xfrm>
            <a:off x="-7937" y="6169024"/>
            <a:ext cx="12207875" cy="697230"/>
            <a:chOff x="-7937" y="6169024"/>
            <a:chExt cx="12207875" cy="697230"/>
          </a:xfrm>
        </p:grpSpPr>
        <p:sp>
          <p:nvSpPr>
            <p:cNvPr id="4" name="object 4"/>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5" name="object 5"/>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215963" y="6341922"/>
              <a:ext cx="2936748" cy="370179"/>
            </a:xfrm>
            <a:prstGeom prst="rect">
              <a:avLst/>
            </a:prstGeom>
          </p:spPr>
        </p:pic>
      </p:grpSp>
      <p:sp>
        <p:nvSpPr>
          <p:cNvPr id="7" name="object 7"/>
          <p:cNvSpPr txBox="1"/>
          <p:nvPr/>
        </p:nvSpPr>
        <p:spPr>
          <a:xfrm>
            <a:off x="2591307" y="2057400"/>
            <a:ext cx="8660130" cy="2543004"/>
          </a:xfrm>
          <a:prstGeom prst="rect">
            <a:avLst/>
          </a:prstGeom>
        </p:spPr>
        <p:txBody>
          <a:bodyPr vert="horz" wrap="square" lIns="0" tIns="41910" rIns="0" bIns="0" rtlCol="0">
            <a:spAutoFit/>
          </a:bodyPr>
          <a:lstStyle/>
          <a:p>
            <a:pPr marL="355600" marR="5080" indent="-342900">
              <a:lnSpc>
                <a:spcPts val="1839"/>
              </a:lnSpc>
              <a:spcBef>
                <a:spcPts val="330"/>
              </a:spcBef>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With</a:t>
            </a:r>
            <a:r>
              <a:rPr sz="1700" spc="15" dirty="0">
                <a:solidFill>
                  <a:srgbClr val="404040"/>
                </a:solidFill>
                <a:latin typeface="Century Gothic"/>
                <a:cs typeface="Century Gothic"/>
              </a:rPr>
              <a:t> </a:t>
            </a:r>
            <a:r>
              <a:rPr sz="1700" dirty="0">
                <a:solidFill>
                  <a:srgbClr val="404040"/>
                </a:solidFill>
                <a:latin typeface="Century Gothic"/>
                <a:cs typeface="Century Gothic"/>
              </a:rPr>
              <a:t>the</a:t>
            </a:r>
            <a:r>
              <a:rPr sz="1700" spc="-30" dirty="0">
                <a:solidFill>
                  <a:srgbClr val="404040"/>
                </a:solidFill>
                <a:latin typeface="Century Gothic"/>
                <a:cs typeface="Century Gothic"/>
              </a:rPr>
              <a:t> </a:t>
            </a:r>
            <a:r>
              <a:rPr sz="1700" dirty="0">
                <a:solidFill>
                  <a:srgbClr val="404040"/>
                </a:solidFill>
                <a:latin typeface="Century Gothic"/>
                <a:cs typeface="Century Gothic"/>
              </a:rPr>
              <a:t>transition</a:t>
            </a:r>
            <a:r>
              <a:rPr sz="1700" spc="-40" dirty="0">
                <a:solidFill>
                  <a:srgbClr val="404040"/>
                </a:solidFill>
                <a:latin typeface="Century Gothic"/>
                <a:cs typeface="Century Gothic"/>
              </a:rPr>
              <a:t> </a:t>
            </a:r>
            <a:r>
              <a:rPr sz="1700" dirty="0">
                <a:solidFill>
                  <a:srgbClr val="404040"/>
                </a:solidFill>
                <a:latin typeface="Century Gothic"/>
                <a:cs typeface="Century Gothic"/>
              </a:rPr>
              <a:t>to</a:t>
            </a:r>
            <a:r>
              <a:rPr sz="1700" spc="-20" dirty="0">
                <a:solidFill>
                  <a:srgbClr val="404040"/>
                </a:solidFill>
                <a:latin typeface="Century Gothic"/>
                <a:cs typeface="Century Gothic"/>
              </a:rPr>
              <a:t> </a:t>
            </a:r>
            <a:r>
              <a:rPr sz="1700" dirty="0">
                <a:solidFill>
                  <a:srgbClr val="404040"/>
                </a:solidFill>
                <a:latin typeface="Century Gothic"/>
                <a:cs typeface="Century Gothic"/>
              </a:rPr>
              <a:t>Workday</a:t>
            </a:r>
            <a:r>
              <a:rPr sz="1700" spc="5" dirty="0">
                <a:solidFill>
                  <a:srgbClr val="404040"/>
                </a:solidFill>
                <a:latin typeface="Century Gothic"/>
                <a:cs typeface="Century Gothic"/>
              </a:rPr>
              <a:t> </a:t>
            </a:r>
            <a:r>
              <a:rPr sz="1700" dirty="0">
                <a:solidFill>
                  <a:srgbClr val="404040"/>
                </a:solidFill>
                <a:latin typeface="Century Gothic"/>
                <a:cs typeface="Century Gothic"/>
              </a:rPr>
              <a:t>Student,</a:t>
            </a:r>
            <a:r>
              <a:rPr sz="1700" spc="-15" dirty="0">
                <a:solidFill>
                  <a:srgbClr val="404040"/>
                </a:solidFill>
                <a:latin typeface="Century Gothic"/>
                <a:cs typeface="Century Gothic"/>
              </a:rPr>
              <a:t> </a:t>
            </a:r>
            <a:r>
              <a:rPr sz="1700" dirty="0">
                <a:solidFill>
                  <a:srgbClr val="404040"/>
                </a:solidFill>
                <a:latin typeface="Century Gothic"/>
                <a:cs typeface="Century Gothic"/>
              </a:rPr>
              <a:t>the</a:t>
            </a:r>
            <a:r>
              <a:rPr sz="1700" spc="-25" dirty="0">
                <a:solidFill>
                  <a:srgbClr val="404040"/>
                </a:solidFill>
                <a:latin typeface="Century Gothic"/>
                <a:cs typeface="Century Gothic"/>
              </a:rPr>
              <a:t> </a:t>
            </a:r>
            <a:r>
              <a:rPr sz="1700" dirty="0">
                <a:solidFill>
                  <a:srgbClr val="404040"/>
                </a:solidFill>
                <a:latin typeface="Century Gothic"/>
                <a:cs typeface="Century Gothic"/>
              </a:rPr>
              <a:t>location</a:t>
            </a:r>
            <a:r>
              <a:rPr sz="1700" spc="-50" dirty="0">
                <a:solidFill>
                  <a:srgbClr val="404040"/>
                </a:solidFill>
                <a:latin typeface="Century Gothic"/>
                <a:cs typeface="Century Gothic"/>
              </a:rPr>
              <a:t> </a:t>
            </a:r>
            <a:r>
              <a:rPr sz="1700" dirty="0">
                <a:solidFill>
                  <a:srgbClr val="404040"/>
                </a:solidFill>
                <a:latin typeface="Century Gothic"/>
                <a:cs typeface="Century Gothic"/>
              </a:rPr>
              <a:t>of</a:t>
            </a:r>
            <a:r>
              <a:rPr sz="1700" spc="-25" dirty="0">
                <a:solidFill>
                  <a:srgbClr val="404040"/>
                </a:solidFill>
                <a:latin typeface="Century Gothic"/>
                <a:cs typeface="Century Gothic"/>
              </a:rPr>
              <a:t> </a:t>
            </a:r>
            <a:r>
              <a:rPr sz="1700" dirty="0">
                <a:solidFill>
                  <a:srgbClr val="404040"/>
                </a:solidFill>
                <a:latin typeface="Century Gothic"/>
                <a:cs typeface="Century Gothic"/>
              </a:rPr>
              <a:t>various</a:t>
            </a:r>
            <a:r>
              <a:rPr sz="1700" spc="-45" dirty="0">
                <a:solidFill>
                  <a:srgbClr val="404040"/>
                </a:solidFill>
                <a:latin typeface="Century Gothic"/>
                <a:cs typeface="Century Gothic"/>
              </a:rPr>
              <a:t> </a:t>
            </a:r>
            <a:r>
              <a:rPr sz="1700" dirty="0">
                <a:solidFill>
                  <a:srgbClr val="404040"/>
                </a:solidFill>
                <a:latin typeface="Century Gothic"/>
                <a:cs typeface="Century Gothic"/>
              </a:rPr>
              <a:t>milestones</a:t>
            </a:r>
            <a:r>
              <a:rPr sz="1700" spc="-55" dirty="0">
                <a:solidFill>
                  <a:srgbClr val="404040"/>
                </a:solidFill>
                <a:latin typeface="Century Gothic"/>
                <a:cs typeface="Century Gothic"/>
              </a:rPr>
              <a:t> </a:t>
            </a:r>
            <a:r>
              <a:rPr sz="1700" dirty="0">
                <a:solidFill>
                  <a:srgbClr val="404040"/>
                </a:solidFill>
                <a:latin typeface="Century Gothic"/>
                <a:cs typeface="Century Gothic"/>
              </a:rPr>
              <a:t>will</a:t>
            </a:r>
            <a:r>
              <a:rPr sz="1700" spc="-60" dirty="0">
                <a:solidFill>
                  <a:srgbClr val="404040"/>
                </a:solidFill>
                <a:latin typeface="Century Gothic"/>
                <a:cs typeface="Century Gothic"/>
              </a:rPr>
              <a:t> </a:t>
            </a:r>
            <a:r>
              <a:rPr sz="1700" spc="-25" dirty="0">
                <a:solidFill>
                  <a:srgbClr val="404040"/>
                </a:solidFill>
                <a:latin typeface="Century Gothic"/>
                <a:cs typeface="Century Gothic"/>
              </a:rPr>
              <a:t>be </a:t>
            </a:r>
            <a:r>
              <a:rPr sz="1700" dirty="0">
                <a:solidFill>
                  <a:srgbClr val="404040"/>
                </a:solidFill>
                <a:latin typeface="Century Gothic"/>
                <a:cs typeface="Century Gothic"/>
              </a:rPr>
              <a:t>different.</a:t>
            </a:r>
            <a:r>
              <a:rPr sz="1700" spc="-30" dirty="0">
                <a:solidFill>
                  <a:srgbClr val="404040"/>
                </a:solidFill>
                <a:latin typeface="Century Gothic"/>
                <a:cs typeface="Century Gothic"/>
              </a:rPr>
              <a:t> </a:t>
            </a:r>
            <a:r>
              <a:rPr sz="1700" dirty="0">
                <a:solidFill>
                  <a:srgbClr val="404040"/>
                </a:solidFill>
                <a:latin typeface="Century Gothic"/>
                <a:cs typeface="Century Gothic"/>
              </a:rPr>
              <a:t>The</a:t>
            </a:r>
            <a:r>
              <a:rPr sz="1700" spc="-35" dirty="0">
                <a:solidFill>
                  <a:srgbClr val="404040"/>
                </a:solidFill>
                <a:latin typeface="Century Gothic"/>
                <a:cs typeface="Century Gothic"/>
              </a:rPr>
              <a:t> </a:t>
            </a:r>
            <a:r>
              <a:rPr sz="1700" dirty="0">
                <a:solidFill>
                  <a:srgbClr val="404040"/>
                </a:solidFill>
                <a:latin typeface="Century Gothic"/>
                <a:cs typeface="Century Gothic"/>
              </a:rPr>
              <a:t>following</a:t>
            </a:r>
            <a:r>
              <a:rPr sz="1700" spc="-50" dirty="0">
                <a:solidFill>
                  <a:srgbClr val="404040"/>
                </a:solidFill>
                <a:latin typeface="Century Gothic"/>
                <a:cs typeface="Century Gothic"/>
              </a:rPr>
              <a:t> </a:t>
            </a:r>
            <a:r>
              <a:rPr sz="1700" dirty="0">
                <a:solidFill>
                  <a:srgbClr val="404040"/>
                </a:solidFill>
                <a:latin typeface="Century Gothic"/>
                <a:cs typeface="Century Gothic"/>
              </a:rPr>
              <a:t>milestones</a:t>
            </a:r>
            <a:r>
              <a:rPr sz="1700" spc="-40" dirty="0">
                <a:solidFill>
                  <a:srgbClr val="404040"/>
                </a:solidFill>
                <a:latin typeface="Century Gothic"/>
                <a:cs typeface="Century Gothic"/>
              </a:rPr>
              <a:t> </a:t>
            </a:r>
            <a:r>
              <a:rPr sz="1700" dirty="0">
                <a:solidFill>
                  <a:srgbClr val="404040"/>
                </a:solidFill>
                <a:latin typeface="Century Gothic"/>
                <a:cs typeface="Century Gothic"/>
              </a:rPr>
              <a:t>are</a:t>
            </a:r>
            <a:r>
              <a:rPr sz="1700" spc="-15" dirty="0">
                <a:solidFill>
                  <a:srgbClr val="404040"/>
                </a:solidFill>
                <a:latin typeface="Century Gothic"/>
                <a:cs typeface="Century Gothic"/>
              </a:rPr>
              <a:t> </a:t>
            </a:r>
            <a:r>
              <a:rPr sz="1700" dirty="0">
                <a:solidFill>
                  <a:srgbClr val="404040"/>
                </a:solidFill>
                <a:latin typeface="Century Gothic"/>
                <a:cs typeface="Century Gothic"/>
              </a:rPr>
              <a:t>available</a:t>
            </a:r>
            <a:r>
              <a:rPr sz="1700" spc="-50" dirty="0">
                <a:solidFill>
                  <a:srgbClr val="404040"/>
                </a:solidFill>
                <a:latin typeface="Century Gothic"/>
                <a:cs typeface="Century Gothic"/>
              </a:rPr>
              <a:t> </a:t>
            </a:r>
            <a:r>
              <a:rPr sz="1700" dirty="0">
                <a:solidFill>
                  <a:srgbClr val="404040"/>
                </a:solidFill>
                <a:latin typeface="Century Gothic"/>
                <a:cs typeface="Century Gothic"/>
              </a:rPr>
              <a:t>for</a:t>
            </a:r>
            <a:r>
              <a:rPr sz="1700" spc="-25" dirty="0">
                <a:solidFill>
                  <a:srgbClr val="404040"/>
                </a:solidFill>
                <a:latin typeface="Century Gothic"/>
                <a:cs typeface="Century Gothic"/>
              </a:rPr>
              <a:t> </a:t>
            </a:r>
            <a:r>
              <a:rPr sz="1700" dirty="0">
                <a:solidFill>
                  <a:srgbClr val="404040"/>
                </a:solidFill>
                <a:latin typeface="Century Gothic"/>
                <a:cs typeface="Century Gothic"/>
              </a:rPr>
              <a:t>all</a:t>
            </a:r>
            <a:r>
              <a:rPr sz="1700" spc="-10" dirty="0">
                <a:solidFill>
                  <a:srgbClr val="404040"/>
                </a:solidFill>
                <a:latin typeface="Century Gothic"/>
                <a:cs typeface="Century Gothic"/>
              </a:rPr>
              <a:t> </a:t>
            </a:r>
            <a:r>
              <a:rPr sz="1700" dirty="0">
                <a:solidFill>
                  <a:srgbClr val="404040"/>
                </a:solidFill>
                <a:latin typeface="Century Gothic"/>
                <a:cs typeface="Century Gothic"/>
              </a:rPr>
              <a:t>degree</a:t>
            </a:r>
            <a:r>
              <a:rPr sz="1700" spc="-25" dirty="0">
                <a:solidFill>
                  <a:srgbClr val="404040"/>
                </a:solidFill>
                <a:latin typeface="Century Gothic"/>
                <a:cs typeface="Century Gothic"/>
              </a:rPr>
              <a:t> </a:t>
            </a:r>
            <a:r>
              <a:rPr sz="1700" dirty="0">
                <a:solidFill>
                  <a:srgbClr val="404040"/>
                </a:solidFill>
                <a:latin typeface="Century Gothic"/>
                <a:cs typeface="Century Gothic"/>
              </a:rPr>
              <a:t>candidates</a:t>
            </a:r>
            <a:r>
              <a:rPr sz="1700" spc="-50" dirty="0">
                <a:solidFill>
                  <a:srgbClr val="404040"/>
                </a:solidFill>
                <a:latin typeface="Century Gothic"/>
                <a:cs typeface="Century Gothic"/>
              </a:rPr>
              <a:t> </a:t>
            </a:r>
            <a:r>
              <a:rPr sz="1700" spc="-25" dirty="0">
                <a:solidFill>
                  <a:srgbClr val="404040"/>
                </a:solidFill>
                <a:latin typeface="Century Gothic"/>
                <a:cs typeface="Century Gothic"/>
              </a:rPr>
              <a:t>to </a:t>
            </a:r>
            <a:r>
              <a:rPr sz="1700" dirty="0">
                <a:solidFill>
                  <a:srgbClr val="404040"/>
                </a:solidFill>
                <a:latin typeface="Century Gothic"/>
                <a:cs typeface="Century Gothic"/>
              </a:rPr>
              <a:t>view</a:t>
            </a:r>
            <a:r>
              <a:rPr sz="1700" spc="-70" dirty="0">
                <a:solidFill>
                  <a:srgbClr val="404040"/>
                </a:solidFill>
                <a:latin typeface="Century Gothic"/>
                <a:cs typeface="Century Gothic"/>
              </a:rPr>
              <a:t> </a:t>
            </a:r>
            <a:r>
              <a:rPr sz="1700" dirty="0">
                <a:solidFill>
                  <a:srgbClr val="404040"/>
                </a:solidFill>
                <a:latin typeface="Century Gothic"/>
                <a:cs typeface="Century Gothic"/>
              </a:rPr>
              <a:t>in</a:t>
            </a:r>
            <a:r>
              <a:rPr sz="1700" spc="-35" dirty="0">
                <a:solidFill>
                  <a:srgbClr val="404040"/>
                </a:solidFill>
                <a:latin typeface="Century Gothic"/>
                <a:cs typeface="Century Gothic"/>
              </a:rPr>
              <a:t> </a:t>
            </a:r>
            <a:r>
              <a:rPr sz="1700" dirty="0">
                <a:solidFill>
                  <a:srgbClr val="404040"/>
                </a:solidFill>
                <a:latin typeface="Century Gothic"/>
                <a:cs typeface="Century Gothic"/>
              </a:rPr>
              <a:t>Workday </a:t>
            </a:r>
            <a:r>
              <a:rPr sz="1700" spc="-10" dirty="0">
                <a:solidFill>
                  <a:srgbClr val="404040"/>
                </a:solidFill>
                <a:latin typeface="Century Gothic"/>
                <a:cs typeface="Century Gothic"/>
              </a:rPr>
              <a:t>Student</a:t>
            </a:r>
            <a:endParaRPr sz="1700" dirty="0">
              <a:latin typeface="Century Gothic"/>
              <a:cs typeface="Century Gothic"/>
            </a:endParaRPr>
          </a:p>
          <a:p>
            <a:pPr>
              <a:lnSpc>
                <a:spcPct val="100000"/>
              </a:lnSpc>
              <a:spcBef>
                <a:spcPts val="1505"/>
              </a:spcBef>
            </a:pPr>
            <a:endParaRPr sz="1700" dirty="0">
              <a:latin typeface="Century Gothic"/>
              <a:cs typeface="Century Gothic"/>
            </a:endParaRPr>
          </a:p>
          <a:p>
            <a:pPr marL="12700">
              <a:lnSpc>
                <a:spcPct val="100000"/>
              </a:lnSpc>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Application</a:t>
            </a:r>
            <a:r>
              <a:rPr sz="1700" spc="-50" dirty="0">
                <a:solidFill>
                  <a:srgbClr val="404040"/>
                </a:solidFill>
                <a:latin typeface="Century Gothic"/>
                <a:cs typeface="Century Gothic"/>
              </a:rPr>
              <a:t> </a:t>
            </a:r>
            <a:r>
              <a:rPr sz="1700" dirty="0">
                <a:solidFill>
                  <a:srgbClr val="404040"/>
                </a:solidFill>
                <a:latin typeface="Century Gothic"/>
                <a:cs typeface="Century Gothic"/>
              </a:rPr>
              <a:t>for</a:t>
            </a:r>
            <a:r>
              <a:rPr sz="1700" spc="-35" dirty="0">
                <a:solidFill>
                  <a:srgbClr val="404040"/>
                </a:solidFill>
                <a:latin typeface="Century Gothic"/>
                <a:cs typeface="Century Gothic"/>
              </a:rPr>
              <a:t> </a:t>
            </a:r>
            <a:r>
              <a:rPr sz="1700" spc="-10" dirty="0">
                <a:solidFill>
                  <a:srgbClr val="404040"/>
                </a:solidFill>
                <a:latin typeface="Century Gothic"/>
                <a:cs typeface="Century Gothic"/>
              </a:rPr>
              <a:t>Degree</a:t>
            </a:r>
            <a:endParaRPr sz="1700" dirty="0">
              <a:latin typeface="Century Gothic"/>
              <a:cs typeface="Century Gothic"/>
            </a:endParaRPr>
          </a:p>
          <a:p>
            <a:pPr marL="12700">
              <a:lnSpc>
                <a:spcPct val="100000"/>
              </a:lnSpc>
              <a:spcBef>
                <a:spcPts val="805"/>
              </a:spcBef>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Approval</a:t>
            </a:r>
            <a:r>
              <a:rPr sz="1700" spc="-25" dirty="0">
                <a:solidFill>
                  <a:srgbClr val="404040"/>
                </a:solidFill>
                <a:latin typeface="Century Gothic"/>
                <a:cs typeface="Century Gothic"/>
              </a:rPr>
              <a:t> </a:t>
            </a:r>
            <a:r>
              <a:rPr sz="1700" dirty="0">
                <a:solidFill>
                  <a:srgbClr val="404040"/>
                </a:solidFill>
                <a:latin typeface="Century Gothic"/>
                <a:cs typeface="Century Gothic"/>
              </a:rPr>
              <a:t>of</a:t>
            </a:r>
            <a:r>
              <a:rPr sz="1700" spc="-50" dirty="0">
                <a:solidFill>
                  <a:srgbClr val="404040"/>
                </a:solidFill>
                <a:latin typeface="Century Gothic"/>
                <a:cs typeface="Century Gothic"/>
              </a:rPr>
              <a:t> </a:t>
            </a:r>
            <a:r>
              <a:rPr sz="1700" dirty="0">
                <a:solidFill>
                  <a:srgbClr val="404040"/>
                </a:solidFill>
                <a:latin typeface="Century Gothic"/>
                <a:cs typeface="Century Gothic"/>
              </a:rPr>
              <a:t>Degree-Only</a:t>
            </a:r>
            <a:r>
              <a:rPr sz="1700" spc="-55" dirty="0">
                <a:solidFill>
                  <a:srgbClr val="404040"/>
                </a:solidFill>
                <a:latin typeface="Century Gothic"/>
                <a:cs typeface="Century Gothic"/>
              </a:rPr>
              <a:t> </a:t>
            </a:r>
            <a:r>
              <a:rPr sz="1700" dirty="0">
                <a:solidFill>
                  <a:srgbClr val="404040"/>
                </a:solidFill>
                <a:latin typeface="Century Gothic"/>
                <a:cs typeface="Century Gothic"/>
              </a:rPr>
              <a:t>Registration</a:t>
            </a:r>
            <a:r>
              <a:rPr sz="1700" spc="-25" dirty="0">
                <a:solidFill>
                  <a:srgbClr val="404040"/>
                </a:solidFill>
                <a:latin typeface="Century Gothic"/>
                <a:cs typeface="Century Gothic"/>
              </a:rPr>
              <a:t> </a:t>
            </a:r>
            <a:r>
              <a:rPr sz="1700" dirty="0">
                <a:solidFill>
                  <a:srgbClr val="404040"/>
                </a:solidFill>
                <a:latin typeface="Century Gothic"/>
                <a:cs typeface="Century Gothic"/>
              </a:rPr>
              <a:t>(if</a:t>
            </a:r>
            <a:r>
              <a:rPr sz="1700" spc="-20" dirty="0">
                <a:solidFill>
                  <a:srgbClr val="404040"/>
                </a:solidFill>
                <a:latin typeface="Century Gothic"/>
                <a:cs typeface="Century Gothic"/>
              </a:rPr>
              <a:t> </a:t>
            </a:r>
            <a:r>
              <a:rPr sz="1700" spc="-10" dirty="0">
                <a:solidFill>
                  <a:srgbClr val="404040"/>
                </a:solidFill>
                <a:latin typeface="Century Gothic"/>
                <a:cs typeface="Century Gothic"/>
              </a:rPr>
              <a:t>applicable)</a:t>
            </a:r>
            <a:endParaRPr sz="1700" dirty="0">
              <a:latin typeface="Century Gothic"/>
              <a:cs typeface="Century Gothic"/>
            </a:endParaRPr>
          </a:p>
          <a:p>
            <a:pPr marL="12700">
              <a:lnSpc>
                <a:spcPct val="100000"/>
              </a:lnSpc>
              <a:spcBef>
                <a:spcPts val="790"/>
              </a:spcBef>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Approval</a:t>
            </a:r>
            <a:r>
              <a:rPr sz="1700" spc="-10" dirty="0">
                <a:solidFill>
                  <a:srgbClr val="404040"/>
                </a:solidFill>
                <a:latin typeface="Century Gothic"/>
                <a:cs typeface="Century Gothic"/>
              </a:rPr>
              <a:t> </a:t>
            </a:r>
            <a:r>
              <a:rPr sz="1700" dirty="0">
                <a:solidFill>
                  <a:srgbClr val="404040"/>
                </a:solidFill>
                <a:latin typeface="Century Gothic"/>
                <a:cs typeface="Century Gothic"/>
              </a:rPr>
              <a:t>of</a:t>
            </a:r>
            <a:r>
              <a:rPr sz="1700" spc="-45" dirty="0">
                <a:solidFill>
                  <a:srgbClr val="404040"/>
                </a:solidFill>
                <a:latin typeface="Century Gothic"/>
                <a:cs typeface="Century Gothic"/>
              </a:rPr>
              <a:t> </a:t>
            </a:r>
            <a:r>
              <a:rPr sz="1700" dirty="0">
                <a:solidFill>
                  <a:srgbClr val="404040"/>
                </a:solidFill>
                <a:latin typeface="Century Gothic"/>
                <a:cs typeface="Century Gothic"/>
              </a:rPr>
              <a:t>Degree</a:t>
            </a:r>
            <a:r>
              <a:rPr sz="1700" spc="-35" dirty="0">
                <a:solidFill>
                  <a:srgbClr val="404040"/>
                </a:solidFill>
                <a:latin typeface="Century Gothic"/>
                <a:cs typeface="Century Gothic"/>
              </a:rPr>
              <a:t> </a:t>
            </a:r>
            <a:r>
              <a:rPr sz="1700" spc="-20" dirty="0">
                <a:solidFill>
                  <a:srgbClr val="404040"/>
                </a:solidFill>
                <a:latin typeface="Century Gothic"/>
                <a:cs typeface="Century Gothic"/>
              </a:rPr>
              <a:t>Audit</a:t>
            </a:r>
            <a:endParaRPr sz="1700" dirty="0">
              <a:latin typeface="Century Gothic"/>
              <a:cs typeface="Century Gothic"/>
            </a:endParaRPr>
          </a:p>
          <a:p>
            <a:pPr marL="12700">
              <a:lnSpc>
                <a:spcPct val="100000"/>
              </a:lnSpc>
              <a:spcBef>
                <a:spcPts val="795"/>
              </a:spcBef>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Defense/Exam</a:t>
            </a:r>
            <a:r>
              <a:rPr sz="1700" spc="-70" dirty="0">
                <a:solidFill>
                  <a:srgbClr val="404040"/>
                </a:solidFill>
                <a:latin typeface="Century Gothic"/>
                <a:cs typeface="Century Gothic"/>
              </a:rPr>
              <a:t> </a:t>
            </a:r>
            <a:r>
              <a:rPr sz="1700" spc="-10" dirty="0">
                <a:solidFill>
                  <a:srgbClr val="404040"/>
                </a:solidFill>
                <a:latin typeface="Century Gothic"/>
                <a:cs typeface="Century Gothic"/>
              </a:rPr>
              <a:t>Results</a:t>
            </a:r>
            <a:r>
              <a:rPr lang="en-US" sz="1700" spc="-10" dirty="0">
                <a:solidFill>
                  <a:srgbClr val="404040"/>
                </a:solidFill>
                <a:latin typeface="Century Gothic"/>
                <a:cs typeface="Century Gothic"/>
              </a:rPr>
              <a:t> (if applicable)</a:t>
            </a:r>
            <a:endParaRPr sz="1700" dirty="0">
              <a:latin typeface="Century Gothic"/>
              <a:cs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048" y="690735"/>
            <a:ext cx="10310875" cy="574675"/>
          </a:xfrm>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Application</a:t>
            </a:r>
            <a:r>
              <a:rPr b="0" spc="-135" dirty="0">
                <a:latin typeface="Century Gothic"/>
                <a:cs typeface="Century Gothic"/>
              </a:rPr>
              <a:t> </a:t>
            </a:r>
            <a:r>
              <a:rPr b="0" dirty="0">
                <a:latin typeface="Century Gothic"/>
                <a:cs typeface="Century Gothic"/>
              </a:rPr>
              <a:t>for</a:t>
            </a:r>
            <a:r>
              <a:rPr b="0" spc="-120" dirty="0">
                <a:latin typeface="Century Gothic"/>
                <a:cs typeface="Century Gothic"/>
              </a:rPr>
              <a:t> </a:t>
            </a:r>
            <a:r>
              <a:rPr b="0" spc="-10" dirty="0">
                <a:latin typeface="Century Gothic"/>
                <a:cs typeface="Century Gothic"/>
              </a:rPr>
              <a:t>Degree</a:t>
            </a:r>
          </a:p>
        </p:txBody>
      </p:sp>
      <p:sp>
        <p:nvSpPr>
          <p:cNvPr id="3" name="object 3"/>
          <p:cNvSpPr txBox="1"/>
          <p:nvPr/>
        </p:nvSpPr>
        <p:spPr>
          <a:xfrm>
            <a:off x="1791970" y="1487642"/>
            <a:ext cx="8399145" cy="3827971"/>
          </a:xfrm>
          <a:prstGeom prst="rect">
            <a:avLst/>
          </a:prstGeom>
        </p:spPr>
        <p:txBody>
          <a:bodyPr vert="horz" wrap="square" lIns="0" tIns="138430" rIns="0" bIns="0" rtlCol="0">
            <a:spAutoFit/>
          </a:bodyPr>
          <a:lstStyle/>
          <a:p>
            <a:pPr marL="12700">
              <a:lnSpc>
                <a:spcPct val="100000"/>
              </a:lnSpc>
              <a:spcBef>
                <a:spcPts val="1090"/>
              </a:spcBef>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Application</a:t>
            </a:r>
            <a:r>
              <a:rPr sz="1800" spc="-70" dirty="0">
                <a:solidFill>
                  <a:srgbClr val="404040"/>
                </a:solidFill>
                <a:latin typeface="Century Gothic"/>
                <a:cs typeface="Century Gothic"/>
              </a:rPr>
              <a:t> </a:t>
            </a:r>
            <a:r>
              <a:rPr sz="1800" dirty="0">
                <a:solidFill>
                  <a:srgbClr val="404040"/>
                </a:solidFill>
                <a:latin typeface="Century Gothic"/>
                <a:cs typeface="Century Gothic"/>
              </a:rPr>
              <a:t>for</a:t>
            </a:r>
            <a:r>
              <a:rPr sz="1800" spc="-40" dirty="0">
                <a:solidFill>
                  <a:srgbClr val="404040"/>
                </a:solidFill>
                <a:latin typeface="Century Gothic"/>
                <a:cs typeface="Century Gothic"/>
              </a:rPr>
              <a:t> </a:t>
            </a:r>
            <a:r>
              <a:rPr sz="1800" dirty="0">
                <a:solidFill>
                  <a:srgbClr val="404040"/>
                </a:solidFill>
                <a:latin typeface="Century Gothic"/>
                <a:cs typeface="Century Gothic"/>
              </a:rPr>
              <a:t>Degree</a:t>
            </a:r>
            <a:r>
              <a:rPr sz="1800" spc="-20" dirty="0">
                <a:solidFill>
                  <a:srgbClr val="404040"/>
                </a:solidFill>
                <a:latin typeface="Century Gothic"/>
                <a:cs typeface="Century Gothic"/>
              </a:rPr>
              <a:t> </a:t>
            </a:r>
            <a:r>
              <a:rPr sz="1800" spc="-10" dirty="0">
                <a:solidFill>
                  <a:srgbClr val="404040"/>
                </a:solidFill>
                <a:latin typeface="Century Gothic"/>
                <a:cs typeface="Century Gothic"/>
              </a:rPr>
              <a:t>(AFD)</a:t>
            </a:r>
            <a:endParaRPr sz="1800" dirty="0">
              <a:latin typeface="Century Gothic"/>
              <a:cs typeface="Century Gothic"/>
            </a:endParaRPr>
          </a:p>
          <a:p>
            <a:pPr marL="12700">
              <a:lnSpc>
                <a:spcPct val="100000"/>
              </a:lnSpc>
              <a:spcBef>
                <a:spcPts val="994"/>
              </a:spcBef>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Must</a:t>
            </a:r>
            <a:r>
              <a:rPr sz="1800" spc="-50" dirty="0">
                <a:solidFill>
                  <a:srgbClr val="404040"/>
                </a:solidFill>
                <a:latin typeface="Century Gothic"/>
                <a:cs typeface="Century Gothic"/>
              </a:rPr>
              <a:t> </a:t>
            </a:r>
            <a:r>
              <a:rPr sz="1800" dirty="0">
                <a:solidFill>
                  <a:srgbClr val="404040"/>
                </a:solidFill>
                <a:latin typeface="Century Gothic"/>
                <a:cs typeface="Century Gothic"/>
              </a:rPr>
              <a:t>be</a:t>
            </a:r>
            <a:r>
              <a:rPr sz="1800" spc="-30" dirty="0">
                <a:solidFill>
                  <a:srgbClr val="404040"/>
                </a:solidFill>
                <a:latin typeface="Century Gothic"/>
                <a:cs typeface="Century Gothic"/>
              </a:rPr>
              <a:t> </a:t>
            </a:r>
            <a:r>
              <a:rPr sz="1800" dirty="0">
                <a:solidFill>
                  <a:srgbClr val="404040"/>
                </a:solidFill>
                <a:latin typeface="Century Gothic"/>
                <a:cs typeface="Century Gothic"/>
              </a:rPr>
              <a:t>received</a:t>
            </a:r>
            <a:r>
              <a:rPr sz="1800" spc="-45" dirty="0">
                <a:solidFill>
                  <a:srgbClr val="404040"/>
                </a:solidFill>
                <a:latin typeface="Century Gothic"/>
                <a:cs typeface="Century Gothic"/>
              </a:rPr>
              <a:t> </a:t>
            </a:r>
            <a:r>
              <a:rPr sz="1800" dirty="0">
                <a:solidFill>
                  <a:srgbClr val="404040"/>
                </a:solidFill>
                <a:latin typeface="Century Gothic"/>
                <a:cs typeface="Century Gothic"/>
              </a:rPr>
              <a:t>before</a:t>
            </a:r>
            <a:r>
              <a:rPr sz="1800" spc="-35" dirty="0">
                <a:solidFill>
                  <a:srgbClr val="404040"/>
                </a:solidFill>
                <a:latin typeface="Century Gothic"/>
                <a:cs typeface="Century Gothic"/>
              </a:rPr>
              <a:t> </a:t>
            </a:r>
            <a:r>
              <a:rPr sz="1800" dirty="0">
                <a:solidFill>
                  <a:srgbClr val="404040"/>
                </a:solidFill>
                <a:latin typeface="Century Gothic"/>
                <a:cs typeface="Century Gothic"/>
              </a:rPr>
              <a:t>the</a:t>
            </a:r>
            <a:r>
              <a:rPr sz="1800" spc="-20" dirty="0">
                <a:solidFill>
                  <a:srgbClr val="404040"/>
                </a:solidFill>
                <a:latin typeface="Century Gothic"/>
                <a:cs typeface="Century Gothic"/>
              </a:rPr>
              <a:t> </a:t>
            </a:r>
            <a:r>
              <a:rPr sz="1800" dirty="0">
                <a:solidFill>
                  <a:srgbClr val="404040"/>
                </a:solidFill>
                <a:latin typeface="Century Gothic"/>
                <a:cs typeface="Century Gothic"/>
              </a:rPr>
              <a:t>AFD</a:t>
            </a:r>
            <a:r>
              <a:rPr sz="1800" spc="-50" dirty="0">
                <a:solidFill>
                  <a:srgbClr val="404040"/>
                </a:solidFill>
                <a:latin typeface="Century Gothic"/>
                <a:cs typeface="Century Gothic"/>
              </a:rPr>
              <a:t> </a:t>
            </a:r>
            <a:r>
              <a:rPr sz="1800" dirty="0">
                <a:solidFill>
                  <a:srgbClr val="404040"/>
                </a:solidFill>
                <a:latin typeface="Century Gothic"/>
                <a:cs typeface="Century Gothic"/>
              </a:rPr>
              <a:t>deadline</a:t>
            </a:r>
            <a:r>
              <a:rPr lang="en-US" spc="-45" dirty="0">
                <a:solidFill>
                  <a:srgbClr val="404040"/>
                </a:solidFill>
                <a:latin typeface="Century Gothic"/>
                <a:cs typeface="Century Gothic"/>
              </a:rPr>
              <a:t>-</a:t>
            </a:r>
            <a:r>
              <a:rPr sz="1800" dirty="0">
                <a:solidFill>
                  <a:srgbClr val="404040"/>
                </a:solidFill>
                <a:latin typeface="Century Gothic"/>
                <a:cs typeface="Century Gothic"/>
              </a:rPr>
              <a:t>See</a:t>
            </a:r>
            <a:r>
              <a:rPr sz="1800" spc="-5" dirty="0">
                <a:solidFill>
                  <a:srgbClr val="404040"/>
                </a:solidFill>
                <a:latin typeface="Century Gothic"/>
                <a:cs typeface="Century Gothic"/>
              </a:rPr>
              <a:t> </a:t>
            </a:r>
            <a:r>
              <a:rPr lang="en-US" sz="1800" spc="-5" dirty="0">
                <a:solidFill>
                  <a:srgbClr val="404040"/>
                </a:solidFill>
                <a:latin typeface="Century Gothic"/>
                <a:cs typeface="Century Gothic"/>
              </a:rPr>
              <a:t>LSU Online </a:t>
            </a:r>
            <a:r>
              <a:rPr sz="1800" dirty="0">
                <a:solidFill>
                  <a:srgbClr val="404040"/>
                </a:solidFill>
                <a:latin typeface="Century Gothic"/>
                <a:cs typeface="Century Gothic"/>
              </a:rPr>
              <a:t>Grad</a:t>
            </a:r>
            <a:r>
              <a:rPr lang="en-US" sz="1800" dirty="0">
                <a:solidFill>
                  <a:srgbClr val="404040"/>
                </a:solidFill>
                <a:latin typeface="Century Gothic"/>
                <a:cs typeface="Century Gothic"/>
              </a:rPr>
              <a:t>uate</a:t>
            </a:r>
            <a:r>
              <a:rPr sz="1800" spc="-40" dirty="0">
                <a:solidFill>
                  <a:srgbClr val="404040"/>
                </a:solidFill>
                <a:latin typeface="Century Gothic"/>
                <a:cs typeface="Century Gothic"/>
              </a:rPr>
              <a:t> </a:t>
            </a:r>
            <a:r>
              <a:rPr lang="en-US" sz="1800" spc="-40" dirty="0">
                <a:solidFill>
                  <a:srgbClr val="404040"/>
                </a:solidFill>
                <a:latin typeface="Century Gothic"/>
                <a:cs typeface="Century Gothic"/>
              </a:rPr>
              <a:t>	</a:t>
            </a:r>
            <a:r>
              <a:rPr sz="1800" dirty="0">
                <a:solidFill>
                  <a:srgbClr val="404040"/>
                </a:solidFill>
                <a:latin typeface="Century Gothic"/>
                <a:cs typeface="Century Gothic"/>
              </a:rPr>
              <a:t>School</a:t>
            </a:r>
            <a:r>
              <a:rPr sz="1800" spc="-35" dirty="0">
                <a:solidFill>
                  <a:srgbClr val="404040"/>
                </a:solidFill>
                <a:latin typeface="Century Gothic"/>
                <a:cs typeface="Century Gothic"/>
              </a:rPr>
              <a:t> </a:t>
            </a:r>
            <a:r>
              <a:rPr sz="1800" spc="-10" dirty="0">
                <a:solidFill>
                  <a:srgbClr val="404040"/>
                </a:solidFill>
                <a:latin typeface="Century Gothic"/>
                <a:cs typeface="Century Gothic"/>
              </a:rPr>
              <a:t>Calendar</a:t>
            </a:r>
            <a:r>
              <a:rPr lang="en-US" sz="1800" spc="-10" dirty="0">
                <a:solidFill>
                  <a:srgbClr val="404040"/>
                </a:solidFill>
                <a:latin typeface="Century Gothic"/>
                <a:cs typeface="Century Gothic"/>
              </a:rPr>
              <a:t>:</a:t>
            </a:r>
            <a:endParaRPr sz="1800" dirty="0">
              <a:latin typeface="Century Gothic"/>
              <a:cs typeface="Century Gothic"/>
            </a:endParaRPr>
          </a:p>
          <a:p>
            <a:pPr marL="355600">
              <a:lnSpc>
                <a:spcPct val="100000"/>
              </a:lnSpc>
              <a:spcBef>
                <a:spcPts val="5"/>
              </a:spcBef>
            </a:pPr>
            <a:r>
              <a:rPr sz="1800" u="sng" spc="-10" dirty="0">
                <a:solidFill>
                  <a:srgbClr val="2C9FF0"/>
                </a:solidFill>
                <a:uFill>
                  <a:solidFill>
                    <a:srgbClr val="2C9FF0"/>
                  </a:solidFill>
                </a:uFill>
                <a:latin typeface="Century Gothic"/>
                <a:cs typeface="Century Gothic"/>
                <a:hlinkClick r:id="rId2"/>
              </a:rPr>
              <a:t>https://www.lsu.edu/graduateschool/students/calendars.php</a:t>
            </a:r>
            <a:endParaRPr sz="1800" dirty="0">
              <a:latin typeface="Century Gothic"/>
              <a:cs typeface="Century Gothic"/>
            </a:endParaRPr>
          </a:p>
          <a:p>
            <a:pPr>
              <a:lnSpc>
                <a:spcPct val="100000"/>
              </a:lnSpc>
              <a:spcBef>
                <a:spcPts val="1955"/>
              </a:spcBef>
            </a:pPr>
            <a:endParaRPr sz="1800" dirty="0">
              <a:latin typeface="Century Gothic"/>
              <a:cs typeface="Century Gothic"/>
            </a:endParaRPr>
          </a:p>
          <a:p>
            <a:pPr marL="355600" marR="126364" indent="-342900">
              <a:lnSpc>
                <a:spcPct val="100000"/>
              </a:lnSpc>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u="sng" dirty="0">
                <a:solidFill>
                  <a:srgbClr val="404040"/>
                </a:solidFill>
                <a:uFill>
                  <a:solidFill>
                    <a:srgbClr val="404040"/>
                  </a:solidFill>
                </a:uFill>
                <a:latin typeface="Century Gothic"/>
                <a:cs typeface="Century Gothic"/>
              </a:rPr>
              <a:t>All</a:t>
            </a:r>
            <a:r>
              <a:rPr sz="1800" u="sng" spc="-50"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of</a:t>
            </a:r>
            <a:r>
              <a:rPr sz="1800" u="sng" spc="-40"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the</a:t>
            </a:r>
            <a:r>
              <a:rPr sz="1800" u="sng" spc="-10"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AFD</a:t>
            </a:r>
            <a:r>
              <a:rPr sz="1800" u="sng" spc="-40"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forms</a:t>
            </a:r>
            <a:r>
              <a:rPr sz="1800" u="sng" spc="-35"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can</a:t>
            </a:r>
            <a:r>
              <a:rPr sz="1800" u="sng" spc="-35"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be</a:t>
            </a:r>
            <a:r>
              <a:rPr sz="1800" u="sng" spc="-15"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found</a:t>
            </a:r>
            <a:r>
              <a:rPr sz="1800" u="sng" spc="-15"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on</a:t>
            </a:r>
            <a:r>
              <a:rPr sz="1800" u="sng" spc="-35"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the</a:t>
            </a:r>
            <a:r>
              <a:rPr sz="1800" u="sng" spc="-10"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Grad</a:t>
            </a:r>
            <a:r>
              <a:rPr lang="en-US" sz="1800" u="sng" dirty="0">
                <a:solidFill>
                  <a:srgbClr val="404040"/>
                </a:solidFill>
                <a:uFill>
                  <a:solidFill>
                    <a:srgbClr val="404040"/>
                  </a:solidFill>
                </a:uFill>
                <a:latin typeface="Century Gothic"/>
                <a:cs typeface="Century Gothic"/>
              </a:rPr>
              <a:t>uate</a:t>
            </a:r>
            <a:r>
              <a:rPr sz="1800" u="sng" spc="-25"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Student</a:t>
            </a:r>
            <a:r>
              <a:rPr sz="1800" u="sng" spc="10" dirty="0">
                <a:solidFill>
                  <a:srgbClr val="404040"/>
                </a:solidFill>
                <a:uFill>
                  <a:solidFill>
                    <a:srgbClr val="404040"/>
                  </a:solidFill>
                </a:uFill>
                <a:latin typeface="Century Gothic"/>
                <a:cs typeface="Century Gothic"/>
              </a:rPr>
              <a:t> </a:t>
            </a:r>
            <a:r>
              <a:rPr sz="1800" u="sng" dirty="0">
                <a:solidFill>
                  <a:srgbClr val="404040"/>
                </a:solidFill>
                <a:uFill>
                  <a:solidFill>
                    <a:srgbClr val="404040"/>
                  </a:solidFill>
                </a:uFill>
                <a:latin typeface="Century Gothic"/>
                <a:cs typeface="Century Gothic"/>
              </a:rPr>
              <a:t>Forms</a:t>
            </a:r>
            <a:r>
              <a:rPr sz="1800" u="sng" spc="-35" dirty="0">
                <a:solidFill>
                  <a:srgbClr val="404040"/>
                </a:solidFill>
                <a:uFill>
                  <a:solidFill>
                    <a:srgbClr val="404040"/>
                  </a:solidFill>
                </a:uFill>
                <a:latin typeface="Century Gothic"/>
                <a:cs typeface="Century Gothic"/>
              </a:rPr>
              <a:t> </a:t>
            </a:r>
            <a:r>
              <a:rPr sz="1800" u="sng" spc="-10" dirty="0">
                <a:solidFill>
                  <a:srgbClr val="404040"/>
                </a:solidFill>
                <a:uFill>
                  <a:solidFill>
                    <a:srgbClr val="404040"/>
                  </a:solidFill>
                </a:uFill>
                <a:latin typeface="Century Gothic"/>
                <a:cs typeface="Century Gothic"/>
              </a:rPr>
              <a:t>page</a:t>
            </a:r>
            <a:r>
              <a:rPr lang="en-US" sz="1800" u="sng" spc="-10" dirty="0">
                <a:solidFill>
                  <a:srgbClr val="404040"/>
                </a:solidFill>
                <a:uFill>
                  <a:solidFill>
                    <a:srgbClr val="404040"/>
                  </a:solidFill>
                </a:uFill>
                <a:latin typeface="Century Gothic"/>
                <a:cs typeface="Century Gothic"/>
              </a:rPr>
              <a:t> under the Online Students section</a:t>
            </a:r>
            <a:r>
              <a:rPr sz="1800" u="sng" spc="-10" dirty="0">
                <a:solidFill>
                  <a:srgbClr val="404040"/>
                </a:solidFill>
                <a:uFill>
                  <a:solidFill>
                    <a:srgbClr val="404040"/>
                  </a:solidFill>
                </a:uFill>
                <a:latin typeface="Century Gothic"/>
                <a:cs typeface="Century Gothic"/>
              </a:rPr>
              <a:t>:</a:t>
            </a:r>
            <a:r>
              <a:rPr sz="1800" u="none" spc="-10" dirty="0">
                <a:solidFill>
                  <a:srgbClr val="404040"/>
                </a:solidFill>
                <a:latin typeface="Century Gothic"/>
                <a:cs typeface="Century Gothic"/>
              </a:rPr>
              <a:t> </a:t>
            </a:r>
            <a:r>
              <a:rPr sz="1800" u="sng" spc="-10" dirty="0">
                <a:solidFill>
                  <a:srgbClr val="2C9FF0"/>
                </a:solidFill>
                <a:uFill>
                  <a:solidFill>
                    <a:srgbClr val="2C9FF0"/>
                  </a:solidFill>
                </a:uFill>
                <a:latin typeface="Century Gothic"/>
                <a:cs typeface="Century Gothic"/>
                <a:hlinkClick r:id="rId3"/>
              </a:rPr>
              <a:t>https://www.lsu.edu/graduateschool/students/grad_student_forms.php</a:t>
            </a:r>
            <a:endParaRPr lang="en-US" sz="1800" u="sng" spc="-10" dirty="0">
              <a:solidFill>
                <a:srgbClr val="2C9FF0"/>
              </a:solidFill>
              <a:uFill>
                <a:solidFill>
                  <a:srgbClr val="2C9FF0"/>
                </a:solidFill>
              </a:uFill>
              <a:latin typeface="Century Gothic"/>
              <a:cs typeface="Century Gothic"/>
            </a:endParaRPr>
          </a:p>
          <a:p>
            <a:pPr marL="355600" marR="126364" indent="-342900">
              <a:lnSpc>
                <a:spcPct val="100000"/>
              </a:lnSpc>
              <a:tabLst>
                <a:tab pos="354965" algn="l"/>
              </a:tabLst>
            </a:pPr>
            <a:endParaRPr sz="1800" dirty="0">
              <a:latin typeface="Century Gothic"/>
              <a:cs typeface="Century Gothic"/>
            </a:endParaRPr>
          </a:p>
          <a:p>
            <a:pPr>
              <a:lnSpc>
                <a:spcPct val="100000"/>
              </a:lnSpc>
              <a:spcBef>
                <a:spcPts val="1950"/>
              </a:spcBef>
            </a:pPr>
            <a:endParaRPr sz="1800" dirty="0">
              <a:latin typeface="Century Gothic"/>
              <a:cs typeface="Century Gothic"/>
            </a:endParaRPr>
          </a:p>
          <a:p>
            <a:pPr marL="12700">
              <a:lnSpc>
                <a:spcPct val="100000"/>
              </a:lnSpc>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The</a:t>
            </a:r>
            <a:r>
              <a:rPr sz="1800" spc="-30" dirty="0">
                <a:solidFill>
                  <a:srgbClr val="404040"/>
                </a:solidFill>
                <a:latin typeface="Century Gothic"/>
                <a:cs typeface="Century Gothic"/>
              </a:rPr>
              <a:t> </a:t>
            </a:r>
            <a:r>
              <a:rPr sz="1800" dirty="0">
                <a:solidFill>
                  <a:srgbClr val="404040"/>
                </a:solidFill>
                <a:latin typeface="Century Gothic"/>
                <a:cs typeface="Century Gothic"/>
              </a:rPr>
              <a:t>AFD</a:t>
            </a:r>
            <a:r>
              <a:rPr sz="1800" spc="-75" dirty="0">
                <a:solidFill>
                  <a:srgbClr val="404040"/>
                </a:solidFill>
                <a:latin typeface="Century Gothic"/>
                <a:cs typeface="Century Gothic"/>
              </a:rPr>
              <a:t> </a:t>
            </a:r>
            <a:r>
              <a:rPr sz="1800" dirty="0">
                <a:solidFill>
                  <a:srgbClr val="404040"/>
                </a:solidFill>
                <a:latin typeface="Century Gothic"/>
                <a:cs typeface="Century Gothic"/>
              </a:rPr>
              <a:t>is</a:t>
            </a:r>
            <a:r>
              <a:rPr sz="1800" spc="-70" dirty="0">
                <a:solidFill>
                  <a:srgbClr val="404040"/>
                </a:solidFill>
                <a:latin typeface="Century Gothic"/>
                <a:cs typeface="Century Gothic"/>
              </a:rPr>
              <a:t> </a:t>
            </a:r>
            <a:r>
              <a:rPr sz="1800" dirty="0">
                <a:solidFill>
                  <a:srgbClr val="404040"/>
                </a:solidFill>
                <a:latin typeface="Century Gothic"/>
                <a:cs typeface="Century Gothic"/>
              </a:rPr>
              <a:t>submitted</a:t>
            </a:r>
            <a:r>
              <a:rPr sz="1800" spc="-20" dirty="0">
                <a:solidFill>
                  <a:srgbClr val="404040"/>
                </a:solidFill>
                <a:latin typeface="Century Gothic"/>
                <a:cs typeface="Century Gothic"/>
              </a:rPr>
              <a:t> </a:t>
            </a:r>
            <a:r>
              <a:rPr sz="1800" dirty="0">
                <a:solidFill>
                  <a:srgbClr val="404040"/>
                </a:solidFill>
                <a:latin typeface="Century Gothic"/>
                <a:cs typeface="Century Gothic"/>
              </a:rPr>
              <a:t>electronically,</a:t>
            </a:r>
            <a:r>
              <a:rPr sz="1800" spc="-55" dirty="0">
                <a:solidFill>
                  <a:srgbClr val="404040"/>
                </a:solidFill>
                <a:latin typeface="Century Gothic"/>
                <a:cs typeface="Century Gothic"/>
              </a:rPr>
              <a:t> </a:t>
            </a:r>
            <a:r>
              <a:rPr sz="1800" dirty="0">
                <a:solidFill>
                  <a:srgbClr val="404040"/>
                </a:solidFill>
                <a:latin typeface="Century Gothic"/>
                <a:cs typeface="Century Gothic"/>
              </a:rPr>
              <a:t>by</a:t>
            </a:r>
            <a:r>
              <a:rPr sz="1800" spc="-60" dirty="0">
                <a:solidFill>
                  <a:srgbClr val="404040"/>
                </a:solidFill>
                <a:latin typeface="Century Gothic"/>
                <a:cs typeface="Century Gothic"/>
              </a:rPr>
              <a:t> </a:t>
            </a:r>
            <a:r>
              <a:rPr sz="1800" dirty="0">
                <a:solidFill>
                  <a:srgbClr val="404040"/>
                </a:solidFill>
                <a:latin typeface="Century Gothic"/>
                <a:cs typeface="Century Gothic"/>
              </a:rPr>
              <a:t>clicking</a:t>
            </a:r>
            <a:r>
              <a:rPr sz="1800" spc="-75" dirty="0">
                <a:solidFill>
                  <a:srgbClr val="404040"/>
                </a:solidFill>
                <a:latin typeface="Century Gothic"/>
                <a:cs typeface="Century Gothic"/>
              </a:rPr>
              <a:t> </a:t>
            </a:r>
            <a:r>
              <a:rPr sz="1800" dirty="0">
                <a:solidFill>
                  <a:srgbClr val="404040"/>
                </a:solidFill>
                <a:latin typeface="Century Gothic"/>
                <a:cs typeface="Century Gothic"/>
              </a:rPr>
              <a:t>“Submit</a:t>
            </a:r>
            <a:r>
              <a:rPr sz="1800" spc="-60" dirty="0">
                <a:solidFill>
                  <a:srgbClr val="404040"/>
                </a:solidFill>
                <a:latin typeface="Century Gothic"/>
                <a:cs typeface="Century Gothic"/>
              </a:rPr>
              <a:t> </a:t>
            </a:r>
            <a:r>
              <a:rPr sz="1800" spc="-10" dirty="0">
                <a:solidFill>
                  <a:srgbClr val="404040"/>
                </a:solidFill>
                <a:latin typeface="Century Gothic"/>
                <a:cs typeface="Century Gothic"/>
              </a:rPr>
              <a:t>Form”.</a:t>
            </a:r>
            <a:endParaRPr sz="1800" dirty="0">
              <a:latin typeface="Century Gothic"/>
              <a:cs typeface="Century Gothic"/>
            </a:endParaRPr>
          </a:p>
        </p:txBody>
      </p:sp>
      <p:pic>
        <p:nvPicPr>
          <p:cNvPr id="4" name="object 4"/>
          <p:cNvPicPr/>
          <p:nvPr/>
        </p:nvPicPr>
        <p:blipFill>
          <a:blip r:embed="rId4" cstate="print"/>
          <a:stretch>
            <a:fillRect/>
          </a:stretch>
        </p:blipFill>
        <p:spPr>
          <a:xfrm>
            <a:off x="10631169" y="2567901"/>
            <a:ext cx="940955" cy="872147"/>
          </a:xfrm>
          <a:prstGeom prst="rect">
            <a:avLst/>
          </a:prstGeom>
        </p:spPr>
      </p:pic>
      <p:pic>
        <p:nvPicPr>
          <p:cNvPr id="5" name="object 5"/>
          <p:cNvPicPr/>
          <p:nvPr/>
        </p:nvPicPr>
        <p:blipFill>
          <a:blip r:embed="rId5" cstate="print"/>
          <a:stretch>
            <a:fillRect/>
          </a:stretch>
        </p:blipFill>
        <p:spPr>
          <a:xfrm>
            <a:off x="10628260" y="4213945"/>
            <a:ext cx="943864" cy="943876"/>
          </a:xfrm>
          <a:prstGeom prst="rect">
            <a:avLst/>
          </a:prstGeom>
        </p:spPr>
      </p:pic>
      <p:grpSp>
        <p:nvGrpSpPr>
          <p:cNvPr id="6" name="object 6"/>
          <p:cNvGrpSpPr/>
          <p:nvPr/>
        </p:nvGrpSpPr>
        <p:grpSpPr>
          <a:xfrm>
            <a:off x="-7937" y="6169024"/>
            <a:ext cx="12207875" cy="697230"/>
            <a:chOff x="-7937" y="6169024"/>
            <a:chExt cx="12207875" cy="697230"/>
          </a:xfrm>
        </p:grpSpPr>
        <p:sp>
          <p:nvSpPr>
            <p:cNvPr id="7" name="object 7"/>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8" name="object 8"/>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9" name="object 9"/>
            <p:cNvPicPr/>
            <p:nvPr/>
          </p:nvPicPr>
          <p:blipFill>
            <a:blip r:embed="rId6" cstate="print"/>
            <a:stretch>
              <a:fillRect/>
            </a:stretch>
          </p:blipFill>
          <p:spPr>
            <a:xfrm>
              <a:off x="215963" y="6341922"/>
              <a:ext cx="2936748" cy="370179"/>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763394" y="394520"/>
            <a:ext cx="9209405" cy="2862963"/>
          </a:xfrm>
          <a:prstGeom prst="rect">
            <a:avLst/>
          </a:prstGeom>
        </p:spPr>
        <p:txBody>
          <a:bodyPr vert="horz" wrap="square" lIns="0" tIns="264795" rIns="0" bIns="0" rtlCol="0">
            <a:spAutoFit/>
          </a:bodyPr>
          <a:lstStyle/>
          <a:p>
            <a:pPr marL="920750">
              <a:lnSpc>
                <a:spcPct val="100000"/>
              </a:lnSpc>
              <a:spcBef>
                <a:spcPts val="2085"/>
              </a:spcBef>
            </a:pPr>
            <a:r>
              <a:rPr b="0" dirty="0">
                <a:latin typeface="Century Gothic"/>
                <a:cs typeface="Century Gothic"/>
              </a:rPr>
              <a:t>Milestone:</a:t>
            </a:r>
            <a:r>
              <a:rPr b="0" spc="-55" dirty="0">
                <a:latin typeface="Century Gothic"/>
                <a:cs typeface="Century Gothic"/>
              </a:rPr>
              <a:t> </a:t>
            </a:r>
            <a:r>
              <a:rPr b="0" dirty="0">
                <a:latin typeface="Century Gothic"/>
                <a:cs typeface="Century Gothic"/>
              </a:rPr>
              <a:t>Application</a:t>
            </a:r>
            <a:r>
              <a:rPr b="0" spc="-75" dirty="0">
                <a:latin typeface="Century Gothic"/>
                <a:cs typeface="Century Gothic"/>
              </a:rPr>
              <a:t> </a:t>
            </a:r>
            <a:r>
              <a:rPr b="0" dirty="0">
                <a:latin typeface="Century Gothic"/>
                <a:cs typeface="Century Gothic"/>
              </a:rPr>
              <a:t>for</a:t>
            </a:r>
            <a:r>
              <a:rPr b="0" spc="-75" dirty="0">
                <a:latin typeface="Century Gothic"/>
                <a:cs typeface="Century Gothic"/>
              </a:rPr>
              <a:t> </a:t>
            </a:r>
            <a:r>
              <a:rPr b="0" spc="-10" dirty="0">
                <a:latin typeface="Century Gothic"/>
                <a:cs typeface="Century Gothic"/>
              </a:rPr>
              <a:t>Degree</a:t>
            </a:r>
          </a:p>
          <a:p>
            <a:pPr marL="12700" marR="5080">
              <a:lnSpc>
                <a:spcPct val="100000"/>
              </a:lnSpc>
              <a:spcBef>
                <a:spcPts val="775"/>
              </a:spcBef>
            </a:pPr>
            <a:r>
              <a:rPr sz="1400" b="0" dirty="0">
                <a:solidFill>
                  <a:srgbClr val="404040"/>
                </a:solidFill>
                <a:latin typeface="Century Gothic"/>
                <a:cs typeface="Century Gothic"/>
              </a:rPr>
              <a:t>It</a:t>
            </a:r>
            <a:r>
              <a:rPr sz="1400" b="0" spc="-30" dirty="0">
                <a:solidFill>
                  <a:srgbClr val="404040"/>
                </a:solidFill>
                <a:latin typeface="Century Gothic"/>
                <a:cs typeface="Century Gothic"/>
              </a:rPr>
              <a:t> </a:t>
            </a:r>
            <a:r>
              <a:rPr sz="1400" b="0" dirty="0">
                <a:solidFill>
                  <a:srgbClr val="404040"/>
                </a:solidFill>
                <a:latin typeface="Century Gothic"/>
                <a:cs typeface="Century Gothic"/>
              </a:rPr>
              <a:t>will</a:t>
            </a:r>
            <a:r>
              <a:rPr sz="1400" b="0" spc="-50" dirty="0">
                <a:solidFill>
                  <a:srgbClr val="404040"/>
                </a:solidFill>
                <a:latin typeface="Century Gothic"/>
                <a:cs typeface="Century Gothic"/>
              </a:rPr>
              <a:t> </a:t>
            </a:r>
            <a:r>
              <a:rPr sz="1400" b="0" dirty="0">
                <a:solidFill>
                  <a:srgbClr val="404040"/>
                </a:solidFill>
                <a:latin typeface="Century Gothic"/>
                <a:cs typeface="Century Gothic"/>
              </a:rPr>
              <a:t>be</a:t>
            </a:r>
            <a:r>
              <a:rPr sz="1400" b="0" spc="-20" dirty="0">
                <a:solidFill>
                  <a:srgbClr val="404040"/>
                </a:solidFill>
                <a:latin typeface="Century Gothic"/>
                <a:cs typeface="Century Gothic"/>
              </a:rPr>
              <a:t> </a:t>
            </a:r>
            <a:r>
              <a:rPr sz="1400" b="0" dirty="0">
                <a:solidFill>
                  <a:srgbClr val="404040"/>
                </a:solidFill>
                <a:latin typeface="Century Gothic"/>
                <a:cs typeface="Century Gothic"/>
              </a:rPr>
              <a:t>located</a:t>
            </a:r>
            <a:r>
              <a:rPr sz="1400" b="0" spc="-20" dirty="0">
                <a:solidFill>
                  <a:srgbClr val="404040"/>
                </a:solidFill>
                <a:latin typeface="Century Gothic"/>
                <a:cs typeface="Century Gothic"/>
              </a:rPr>
              <a:t> </a:t>
            </a:r>
            <a:r>
              <a:rPr sz="1400" b="0" dirty="0">
                <a:solidFill>
                  <a:srgbClr val="404040"/>
                </a:solidFill>
                <a:latin typeface="Century Gothic"/>
                <a:cs typeface="Century Gothic"/>
              </a:rPr>
              <a:t>in</a:t>
            </a:r>
            <a:r>
              <a:rPr sz="1400" b="0" spc="-40" dirty="0">
                <a:solidFill>
                  <a:srgbClr val="404040"/>
                </a:solidFill>
                <a:latin typeface="Century Gothic"/>
                <a:cs typeface="Century Gothic"/>
              </a:rPr>
              <a:t> </a:t>
            </a:r>
            <a:r>
              <a:rPr sz="1400" b="0" dirty="0">
                <a:solidFill>
                  <a:srgbClr val="404040"/>
                </a:solidFill>
                <a:latin typeface="Century Gothic"/>
                <a:cs typeface="Century Gothic"/>
              </a:rPr>
              <a:t>Workday</a:t>
            </a:r>
            <a:r>
              <a:rPr sz="1400" b="0" spc="-5" dirty="0">
                <a:solidFill>
                  <a:srgbClr val="404040"/>
                </a:solidFill>
                <a:latin typeface="Century Gothic"/>
                <a:cs typeface="Century Gothic"/>
              </a:rPr>
              <a:t> </a:t>
            </a:r>
            <a:r>
              <a:rPr sz="1400" b="0" dirty="0">
                <a:solidFill>
                  <a:srgbClr val="404040"/>
                </a:solidFill>
                <a:latin typeface="Century Gothic"/>
                <a:cs typeface="Century Gothic"/>
              </a:rPr>
              <a:t>where</a:t>
            </a:r>
            <a:r>
              <a:rPr sz="1400" b="0" spc="-15" dirty="0">
                <a:solidFill>
                  <a:srgbClr val="404040"/>
                </a:solidFill>
                <a:latin typeface="Century Gothic"/>
                <a:cs typeface="Century Gothic"/>
              </a:rPr>
              <a:t> </a:t>
            </a:r>
            <a:r>
              <a:rPr sz="1400" b="0" dirty="0">
                <a:solidFill>
                  <a:srgbClr val="404040"/>
                </a:solidFill>
                <a:latin typeface="Century Gothic"/>
                <a:cs typeface="Century Gothic"/>
              </a:rPr>
              <a:t>your</a:t>
            </a:r>
            <a:r>
              <a:rPr sz="1400" b="0" spc="-20" dirty="0">
                <a:solidFill>
                  <a:srgbClr val="404040"/>
                </a:solidFill>
                <a:latin typeface="Century Gothic"/>
                <a:cs typeface="Century Gothic"/>
              </a:rPr>
              <a:t> </a:t>
            </a:r>
            <a:r>
              <a:rPr sz="1400" b="0" dirty="0">
                <a:solidFill>
                  <a:srgbClr val="404040"/>
                </a:solidFill>
                <a:latin typeface="Century Gothic"/>
                <a:cs typeface="Century Gothic"/>
              </a:rPr>
              <a:t>Program</a:t>
            </a:r>
            <a:r>
              <a:rPr sz="1400" b="0" spc="-35" dirty="0">
                <a:solidFill>
                  <a:srgbClr val="404040"/>
                </a:solidFill>
                <a:latin typeface="Century Gothic"/>
                <a:cs typeface="Century Gothic"/>
              </a:rPr>
              <a:t> </a:t>
            </a:r>
            <a:r>
              <a:rPr sz="1400" b="0" dirty="0">
                <a:solidFill>
                  <a:srgbClr val="404040"/>
                </a:solidFill>
                <a:latin typeface="Century Gothic"/>
                <a:cs typeface="Century Gothic"/>
              </a:rPr>
              <a:t>of</a:t>
            </a:r>
            <a:r>
              <a:rPr sz="1400" b="0" spc="-20" dirty="0">
                <a:solidFill>
                  <a:srgbClr val="404040"/>
                </a:solidFill>
                <a:latin typeface="Century Gothic"/>
                <a:cs typeface="Century Gothic"/>
              </a:rPr>
              <a:t> </a:t>
            </a:r>
            <a:r>
              <a:rPr sz="1400" b="0" dirty="0">
                <a:solidFill>
                  <a:srgbClr val="404040"/>
                </a:solidFill>
                <a:latin typeface="Century Gothic"/>
                <a:cs typeface="Century Gothic"/>
              </a:rPr>
              <a:t>Study is</a:t>
            </a:r>
            <a:r>
              <a:rPr sz="1400" b="0" spc="-35" dirty="0">
                <a:solidFill>
                  <a:srgbClr val="404040"/>
                </a:solidFill>
                <a:latin typeface="Century Gothic"/>
                <a:cs typeface="Century Gothic"/>
              </a:rPr>
              <a:t> </a:t>
            </a:r>
            <a:r>
              <a:rPr sz="1400" b="0" dirty="0">
                <a:solidFill>
                  <a:srgbClr val="404040"/>
                </a:solidFill>
                <a:latin typeface="Century Gothic"/>
                <a:cs typeface="Century Gothic"/>
              </a:rPr>
              <a:t>listed.</a:t>
            </a:r>
            <a:r>
              <a:rPr sz="1400" b="0" spc="-40" dirty="0">
                <a:solidFill>
                  <a:srgbClr val="404040"/>
                </a:solidFill>
                <a:latin typeface="Century Gothic"/>
                <a:cs typeface="Century Gothic"/>
              </a:rPr>
              <a:t> </a:t>
            </a:r>
            <a:r>
              <a:rPr sz="1400" b="0" dirty="0">
                <a:solidFill>
                  <a:srgbClr val="404040"/>
                </a:solidFill>
                <a:latin typeface="Century Gothic"/>
                <a:cs typeface="Century Gothic"/>
              </a:rPr>
              <a:t>Your</a:t>
            </a:r>
            <a:r>
              <a:rPr sz="1400" b="0" spc="-5" dirty="0">
                <a:solidFill>
                  <a:srgbClr val="404040"/>
                </a:solidFill>
                <a:latin typeface="Century Gothic"/>
                <a:cs typeface="Century Gothic"/>
              </a:rPr>
              <a:t> </a:t>
            </a:r>
            <a:r>
              <a:rPr sz="1400" dirty="0">
                <a:solidFill>
                  <a:srgbClr val="404040"/>
                </a:solidFill>
              </a:rPr>
              <a:t>EXPECTED</a:t>
            </a:r>
            <a:r>
              <a:rPr sz="1400" spc="-60" dirty="0">
                <a:solidFill>
                  <a:srgbClr val="404040"/>
                </a:solidFill>
              </a:rPr>
              <a:t> </a:t>
            </a:r>
            <a:r>
              <a:rPr sz="1400" dirty="0">
                <a:solidFill>
                  <a:srgbClr val="404040"/>
                </a:solidFill>
              </a:rPr>
              <a:t>COMPLETION</a:t>
            </a:r>
            <a:r>
              <a:rPr sz="1400" spc="-35" dirty="0">
                <a:solidFill>
                  <a:srgbClr val="404040"/>
                </a:solidFill>
              </a:rPr>
              <a:t> </a:t>
            </a:r>
            <a:r>
              <a:rPr sz="1400" spc="-20" dirty="0">
                <a:solidFill>
                  <a:srgbClr val="404040"/>
                </a:solidFill>
              </a:rPr>
              <a:t>DATE </a:t>
            </a:r>
            <a:r>
              <a:rPr sz="1400" b="0" dirty="0">
                <a:solidFill>
                  <a:srgbClr val="404040"/>
                </a:solidFill>
                <a:latin typeface="Century Gothic"/>
                <a:cs typeface="Century Gothic"/>
              </a:rPr>
              <a:t>in</a:t>
            </a:r>
            <a:r>
              <a:rPr sz="1400" b="0" spc="-55" dirty="0">
                <a:solidFill>
                  <a:srgbClr val="404040"/>
                </a:solidFill>
                <a:latin typeface="Century Gothic"/>
                <a:cs typeface="Century Gothic"/>
              </a:rPr>
              <a:t> </a:t>
            </a:r>
            <a:r>
              <a:rPr sz="1400" b="0" dirty="0">
                <a:solidFill>
                  <a:srgbClr val="404040"/>
                </a:solidFill>
                <a:latin typeface="Century Gothic"/>
                <a:cs typeface="Century Gothic"/>
              </a:rPr>
              <a:t>Workday</a:t>
            </a:r>
            <a:r>
              <a:rPr sz="1400" b="0" spc="-10" dirty="0">
                <a:solidFill>
                  <a:srgbClr val="404040"/>
                </a:solidFill>
                <a:latin typeface="Century Gothic"/>
                <a:cs typeface="Century Gothic"/>
              </a:rPr>
              <a:t> </a:t>
            </a:r>
            <a:r>
              <a:rPr sz="1400" b="0" dirty="0">
                <a:solidFill>
                  <a:srgbClr val="404040"/>
                </a:solidFill>
                <a:latin typeface="Century Gothic"/>
                <a:cs typeface="Century Gothic"/>
              </a:rPr>
              <a:t>will</a:t>
            </a:r>
            <a:r>
              <a:rPr sz="1400" b="0" spc="-60" dirty="0">
                <a:solidFill>
                  <a:srgbClr val="404040"/>
                </a:solidFill>
                <a:latin typeface="Century Gothic"/>
                <a:cs typeface="Century Gothic"/>
              </a:rPr>
              <a:t> </a:t>
            </a:r>
            <a:r>
              <a:rPr sz="1400" b="0" dirty="0">
                <a:solidFill>
                  <a:srgbClr val="404040"/>
                </a:solidFill>
                <a:latin typeface="Century Gothic"/>
                <a:cs typeface="Century Gothic"/>
              </a:rPr>
              <a:t>update</a:t>
            </a:r>
            <a:r>
              <a:rPr sz="1400" b="0" spc="-20" dirty="0">
                <a:solidFill>
                  <a:srgbClr val="404040"/>
                </a:solidFill>
                <a:latin typeface="Century Gothic"/>
                <a:cs typeface="Century Gothic"/>
              </a:rPr>
              <a:t> </a:t>
            </a:r>
            <a:r>
              <a:rPr sz="1400" b="0" dirty="0">
                <a:solidFill>
                  <a:srgbClr val="404040"/>
                </a:solidFill>
                <a:latin typeface="Century Gothic"/>
                <a:cs typeface="Century Gothic"/>
              </a:rPr>
              <a:t>to</a:t>
            </a:r>
            <a:r>
              <a:rPr sz="1400" b="0" spc="-15" dirty="0">
                <a:solidFill>
                  <a:srgbClr val="404040"/>
                </a:solidFill>
                <a:latin typeface="Century Gothic"/>
                <a:cs typeface="Century Gothic"/>
              </a:rPr>
              <a:t> </a:t>
            </a:r>
            <a:r>
              <a:rPr sz="1400" b="0" dirty="0">
                <a:solidFill>
                  <a:srgbClr val="404040"/>
                </a:solidFill>
                <a:latin typeface="Century Gothic"/>
                <a:cs typeface="Century Gothic"/>
              </a:rPr>
              <a:t>designated</a:t>
            </a:r>
            <a:r>
              <a:rPr sz="1400" b="0" spc="-45" dirty="0">
                <a:solidFill>
                  <a:srgbClr val="404040"/>
                </a:solidFill>
                <a:latin typeface="Century Gothic"/>
                <a:cs typeface="Century Gothic"/>
              </a:rPr>
              <a:t> </a:t>
            </a:r>
            <a:r>
              <a:rPr sz="1400" b="0" dirty="0">
                <a:solidFill>
                  <a:srgbClr val="404040"/>
                </a:solidFill>
                <a:latin typeface="Century Gothic"/>
                <a:cs typeface="Century Gothic"/>
              </a:rPr>
              <a:t>degree</a:t>
            </a:r>
            <a:r>
              <a:rPr sz="1400" b="0" spc="-30" dirty="0">
                <a:solidFill>
                  <a:srgbClr val="404040"/>
                </a:solidFill>
                <a:latin typeface="Century Gothic"/>
                <a:cs typeface="Century Gothic"/>
              </a:rPr>
              <a:t> </a:t>
            </a:r>
            <a:r>
              <a:rPr sz="1400" b="0" dirty="0">
                <a:solidFill>
                  <a:srgbClr val="404040"/>
                </a:solidFill>
                <a:latin typeface="Century Gothic"/>
                <a:cs typeface="Century Gothic"/>
              </a:rPr>
              <a:t>conferral</a:t>
            </a:r>
            <a:r>
              <a:rPr sz="1400" b="0" spc="-15" dirty="0">
                <a:solidFill>
                  <a:srgbClr val="404040"/>
                </a:solidFill>
                <a:latin typeface="Century Gothic"/>
                <a:cs typeface="Century Gothic"/>
              </a:rPr>
              <a:t> </a:t>
            </a:r>
            <a:r>
              <a:rPr sz="1400" b="0" dirty="0">
                <a:solidFill>
                  <a:srgbClr val="404040"/>
                </a:solidFill>
                <a:latin typeface="Century Gothic"/>
                <a:cs typeface="Century Gothic"/>
              </a:rPr>
              <a:t>date</a:t>
            </a:r>
            <a:r>
              <a:rPr sz="1400" b="0" spc="-40" dirty="0">
                <a:solidFill>
                  <a:srgbClr val="404040"/>
                </a:solidFill>
                <a:latin typeface="Century Gothic"/>
                <a:cs typeface="Century Gothic"/>
              </a:rPr>
              <a:t> </a:t>
            </a:r>
            <a:r>
              <a:rPr sz="1400" b="0" dirty="0">
                <a:solidFill>
                  <a:srgbClr val="404040"/>
                </a:solidFill>
                <a:latin typeface="Century Gothic"/>
                <a:cs typeface="Century Gothic"/>
              </a:rPr>
              <a:t>for</a:t>
            </a:r>
            <a:r>
              <a:rPr sz="1400" b="0" spc="-40" dirty="0">
                <a:solidFill>
                  <a:srgbClr val="404040"/>
                </a:solidFill>
                <a:latin typeface="Century Gothic"/>
                <a:cs typeface="Century Gothic"/>
              </a:rPr>
              <a:t> </a:t>
            </a:r>
            <a:r>
              <a:rPr sz="1400" b="0" dirty="0">
                <a:solidFill>
                  <a:srgbClr val="404040"/>
                </a:solidFill>
                <a:latin typeface="Century Gothic"/>
                <a:cs typeface="Century Gothic"/>
              </a:rPr>
              <a:t>the</a:t>
            </a:r>
            <a:r>
              <a:rPr sz="1400" b="0" spc="-15" dirty="0">
                <a:solidFill>
                  <a:srgbClr val="404040"/>
                </a:solidFill>
                <a:latin typeface="Century Gothic"/>
                <a:cs typeface="Century Gothic"/>
              </a:rPr>
              <a:t> </a:t>
            </a:r>
            <a:r>
              <a:rPr sz="1400" b="0" dirty="0">
                <a:solidFill>
                  <a:srgbClr val="404040"/>
                </a:solidFill>
                <a:latin typeface="Century Gothic"/>
                <a:cs typeface="Century Gothic"/>
              </a:rPr>
              <a:t>degree(s)</a:t>
            </a:r>
            <a:r>
              <a:rPr sz="1400" b="0" spc="-30" dirty="0">
                <a:solidFill>
                  <a:srgbClr val="404040"/>
                </a:solidFill>
                <a:latin typeface="Century Gothic"/>
                <a:cs typeface="Century Gothic"/>
              </a:rPr>
              <a:t> </a:t>
            </a:r>
            <a:r>
              <a:rPr sz="1400" b="0" dirty="0">
                <a:solidFill>
                  <a:srgbClr val="404040"/>
                </a:solidFill>
                <a:latin typeface="Century Gothic"/>
                <a:cs typeface="Century Gothic"/>
              </a:rPr>
              <a:t>you</a:t>
            </a:r>
            <a:r>
              <a:rPr sz="1400" b="0" spc="-35" dirty="0">
                <a:solidFill>
                  <a:srgbClr val="404040"/>
                </a:solidFill>
                <a:latin typeface="Century Gothic"/>
                <a:cs typeface="Century Gothic"/>
              </a:rPr>
              <a:t> </a:t>
            </a:r>
            <a:r>
              <a:rPr sz="1400" b="0" dirty="0">
                <a:solidFill>
                  <a:srgbClr val="404040"/>
                </a:solidFill>
                <a:latin typeface="Century Gothic"/>
                <a:cs typeface="Century Gothic"/>
              </a:rPr>
              <a:t>indicated</a:t>
            </a:r>
            <a:r>
              <a:rPr sz="1400" b="0" spc="-45" dirty="0">
                <a:solidFill>
                  <a:srgbClr val="404040"/>
                </a:solidFill>
                <a:latin typeface="Century Gothic"/>
                <a:cs typeface="Century Gothic"/>
              </a:rPr>
              <a:t> </a:t>
            </a:r>
            <a:r>
              <a:rPr sz="1400" b="0" dirty="0">
                <a:solidFill>
                  <a:srgbClr val="404040"/>
                </a:solidFill>
                <a:latin typeface="Century Gothic"/>
                <a:cs typeface="Century Gothic"/>
              </a:rPr>
              <a:t>on</a:t>
            </a:r>
            <a:r>
              <a:rPr sz="1400" b="0" spc="-35" dirty="0">
                <a:solidFill>
                  <a:srgbClr val="404040"/>
                </a:solidFill>
                <a:latin typeface="Century Gothic"/>
                <a:cs typeface="Century Gothic"/>
              </a:rPr>
              <a:t> </a:t>
            </a:r>
            <a:r>
              <a:rPr sz="1400" b="0" spc="-20" dirty="0">
                <a:solidFill>
                  <a:srgbClr val="404040"/>
                </a:solidFill>
                <a:latin typeface="Century Gothic"/>
                <a:cs typeface="Century Gothic"/>
              </a:rPr>
              <a:t>your </a:t>
            </a:r>
            <a:r>
              <a:rPr sz="1400" b="0" dirty="0">
                <a:solidFill>
                  <a:srgbClr val="404040"/>
                </a:solidFill>
                <a:latin typeface="Century Gothic"/>
                <a:cs typeface="Century Gothic"/>
              </a:rPr>
              <a:t>application</a:t>
            </a:r>
            <a:r>
              <a:rPr sz="1400" b="0" spc="-50" dirty="0">
                <a:solidFill>
                  <a:srgbClr val="404040"/>
                </a:solidFill>
                <a:latin typeface="Century Gothic"/>
                <a:cs typeface="Century Gothic"/>
              </a:rPr>
              <a:t> </a:t>
            </a:r>
            <a:r>
              <a:rPr sz="1400" b="0" dirty="0">
                <a:solidFill>
                  <a:srgbClr val="404040"/>
                </a:solidFill>
                <a:latin typeface="Century Gothic"/>
                <a:cs typeface="Century Gothic"/>
              </a:rPr>
              <a:t>for</a:t>
            </a:r>
            <a:r>
              <a:rPr sz="1400" b="0" spc="-25" dirty="0">
                <a:solidFill>
                  <a:srgbClr val="404040"/>
                </a:solidFill>
                <a:latin typeface="Century Gothic"/>
                <a:cs typeface="Century Gothic"/>
              </a:rPr>
              <a:t> </a:t>
            </a:r>
            <a:r>
              <a:rPr sz="1400" b="0" dirty="0">
                <a:solidFill>
                  <a:srgbClr val="404040"/>
                </a:solidFill>
                <a:latin typeface="Century Gothic"/>
                <a:cs typeface="Century Gothic"/>
              </a:rPr>
              <a:t>degree. This</a:t>
            </a:r>
            <a:r>
              <a:rPr sz="1400" b="0" spc="-40" dirty="0">
                <a:solidFill>
                  <a:srgbClr val="404040"/>
                </a:solidFill>
                <a:latin typeface="Century Gothic"/>
                <a:cs typeface="Century Gothic"/>
              </a:rPr>
              <a:t> </a:t>
            </a:r>
            <a:r>
              <a:rPr sz="1400" b="0" dirty="0">
                <a:solidFill>
                  <a:srgbClr val="404040"/>
                </a:solidFill>
                <a:latin typeface="Century Gothic"/>
                <a:cs typeface="Century Gothic"/>
              </a:rPr>
              <a:t>is</a:t>
            </a:r>
            <a:r>
              <a:rPr sz="1400" b="0" spc="-35" dirty="0">
                <a:solidFill>
                  <a:srgbClr val="404040"/>
                </a:solidFill>
                <a:latin typeface="Century Gothic"/>
                <a:cs typeface="Century Gothic"/>
              </a:rPr>
              <a:t> </a:t>
            </a:r>
            <a:r>
              <a:rPr sz="1400" b="0" dirty="0">
                <a:solidFill>
                  <a:srgbClr val="404040"/>
                </a:solidFill>
                <a:latin typeface="Century Gothic"/>
                <a:cs typeface="Century Gothic"/>
              </a:rPr>
              <a:t>how</a:t>
            </a:r>
            <a:r>
              <a:rPr sz="1400" b="0" spc="-25" dirty="0">
                <a:solidFill>
                  <a:srgbClr val="404040"/>
                </a:solidFill>
                <a:latin typeface="Century Gothic"/>
                <a:cs typeface="Century Gothic"/>
              </a:rPr>
              <a:t> </a:t>
            </a:r>
            <a:r>
              <a:rPr sz="1400" b="0" dirty="0">
                <a:solidFill>
                  <a:srgbClr val="404040"/>
                </a:solidFill>
                <a:latin typeface="Century Gothic"/>
                <a:cs typeface="Century Gothic"/>
              </a:rPr>
              <a:t>you</a:t>
            </a:r>
            <a:r>
              <a:rPr sz="1400" b="0" spc="-30" dirty="0">
                <a:solidFill>
                  <a:srgbClr val="404040"/>
                </a:solidFill>
                <a:latin typeface="Century Gothic"/>
                <a:cs typeface="Century Gothic"/>
              </a:rPr>
              <a:t> </a:t>
            </a:r>
            <a:r>
              <a:rPr sz="1400" b="0" dirty="0">
                <a:solidFill>
                  <a:srgbClr val="404040"/>
                </a:solidFill>
                <a:latin typeface="Century Gothic"/>
                <a:cs typeface="Century Gothic"/>
              </a:rPr>
              <a:t>will</a:t>
            </a:r>
            <a:r>
              <a:rPr sz="1400" b="0" spc="-50" dirty="0">
                <a:solidFill>
                  <a:srgbClr val="404040"/>
                </a:solidFill>
                <a:latin typeface="Century Gothic"/>
                <a:cs typeface="Century Gothic"/>
              </a:rPr>
              <a:t> </a:t>
            </a:r>
            <a:r>
              <a:rPr sz="1400" b="0" dirty="0">
                <a:solidFill>
                  <a:srgbClr val="404040"/>
                </a:solidFill>
                <a:latin typeface="Century Gothic"/>
                <a:cs typeface="Century Gothic"/>
              </a:rPr>
              <a:t>know</a:t>
            </a:r>
            <a:r>
              <a:rPr sz="1400" b="0" spc="-25" dirty="0">
                <a:solidFill>
                  <a:srgbClr val="404040"/>
                </a:solidFill>
                <a:latin typeface="Century Gothic"/>
                <a:cs typeface="Century Gothic"/>
              </a:rPr>
              <a:t> </a:t>
            </a:r>
            <a:r>
              <a:rPr sz="1400" b="0" dirty="0">
                <a:solidFill>
                  <a:srgbClr val="404040"/>
                </a:solidFill>
                <a:latin typeface="Century Gothic"/>
                <a:cs typeface="Century Gothic"/>
              </a:rPr>
              <a:t>that your</a:t>
            </a:r>
            <a:r>
              <a:rPr sz="1400" b="0" spc="-25" dirty="0">
                <a:solidFill>
                  <a:srgbClr val="404040"/>
                </a:solidFill>
                <a:latin typeface="Century Gothic"/>
                <a:cs typeface="Century Gothic"/>
              </a:rPr>
              <a:t> </a:t>
            </a:r>
            <a:r>
              <a:rPr sz="1400" b="0" dirty="0">
                <a:solidFill>
                  <a:srgbClr val="404040"/>
                </a:solidFill>
                <a:latin typeface="Century Gothic"/>
                <a:cs typeface="Century Gothic"/>
              </a:rPr>
              <a:t>application</a:t>
            </a:r>
            <a:r>
              <a:rPr sz="1400" b="0" spc="-35" dirty="0">
                <a:solidFill>
                  <a:srgbClr val="404040"/>
                </a:solidFill>
                <a:latin typeface="Century Gothic"/>
                <a:cs typeface="Century Gothic"/>
              </a:rPr>
              <a:t> </a:t>
            </a:r>
            <a:r>
              <a:rPr sz="1400" b="0" dirty="0">
                <a:solidFill>
                  <a:srgbClr val="404040"/>
                </a:solidFill>
                <a:latin typeface="Century Gothic"/>
                <a:cs typeface="Century Gothic"/>
              </a:rPr>
              <a:t>for</a:t>
            </a:r>
            <a:r>
              <a:rPr sz="1400" b="0" spc="-25" dirty="0">
                <a:solidFill>
                  <a:srgbClr val="404040"/>
                </a:solidFill>
                <a:latin typeface="Century Gothic"/>
                <a:cs typeface="Century Gothic"/>
              </a:rPr>
              <a:t> </a:t>
            </a:r>
            <a:r>
              <a:rPr sz="1400" b="0" dirty="0">
                <a:solidFill>
                  <a:srgbClr val="404040"/>
                </a:solidFill>
                <a:latin typeface="Century Gothic"/>
                <a:cs typeface="Century Gothic"/>
              </a:rPr>
              <a:t>degree</a:t>
            </a:r>
            <a:r>
              <a:rPr sz="1400" b="0" spc="-10" dirty="0">
                <a:solidFill>
                  <a:srgbClr val="404040"/>
                </a:solidFill>
                <a:latin typeface="Century Gothic"/>
                <a:cs typeface="Century Gothic"/>
              </a:rPr>
              <a:t> </a:t>
            </a:r>
            <a:r>
              <a:rPr sz="1400" b="0" dirty="0">
                <a:solidFill>
                  <a:srgbClr val="404040"/>
                </a:solidFill>
                <a:latin typeface="Century Gothic"/>
                <a:cs typeface="Century Gothic"/>
              </a:rPr>
              <a:t>has</a:t>
            </a:r>
            <a:r>
              <a:rPr sz="1400" b="0" spc="-15" dirty="0">
                <a:solidFill>
                  <a:srgbClr val="404040"/>
                </a:solidFill>
                <a:latin typeface="Century Gothic"/>
                <a:cs typeface="Century Gothic"/>
              </a:rPr>
              <a:t> </a:t>
            </a:r>
            <a:r>
              <a:rPr sz="1400" b="0" dirty="0">
                <a:solidFill>
                  <a:srgbClr val="404040"/>
                </a:solidFill>
                <a:latin typeface="Century Gothic"/>
                <a:cs typeface="Century Gothic"/>
              </a:rPr>
              <a:t>been</a:t>
            </a:r>
            <a:r>
              <a:rPr sz="1400" b="0" spc="-25" dirty="0">
                <a:solidFill>
                  <a:srgbClr val="404040"/>
                </a:solidFill>
                <a:latin typeface="Century Gothic"/>
                <a:cs typeface="Century Gothic"/>
              </a:rPr>
              <a:t> </a:t>
            </a:r>
            <a:r>
              <a:rPr sz="1400" b="0" spc="-10" dirty="0">
                <a:solidFill>
                  <a:srgbClr val="404040"/>
                </a:solidFill>
                <a:latin typeface="Century Gothic"/>
                <a:cs typeface="Century Gothic"/>
              </a:rPr>
              <a:t>received </a:t>
            </a:r>
            <a:r>
              <a:rPr sz="1400" b="0" dirty="0">
                <a:solidFill>
                  <a:srgbClr val="404040"/>
                </a:solidFill>
                <a:latin typeface="Century Gothic"/>
                <a:cs typeface="Century Gothic"/>
              </a:rPr>
              <a:t>and</a:t>
            </a:r>
            <a:r>
              <a:rPr sz="1400" b="0" spc="-15" dirty="0">
                <a:solidFill>
                  <a:srgbClr val="404040"/>
                </a:solidFill>
                <a:latin typeface="Century Gothic"/>
                <a:cs typeface="Century Gothic"/>
              </a:rPr>
              <a:t> </a:t>
            </a:r>
            <a:r>
              <a:rPr sz="1400" b="0" dirty="0">
                <a:solidFill>
                  <a:srgbClr val="404040"/>
                </a:solidFill>
                <a:latin typeface="Century Gothic"/>
                <a:cs typeface="Century Gothic"/>
              </a:rPr>
              <a:t>processed.</a:t>
            </a:r>
            <a:r>
              <a:rPr sz="1400" b="0" spc="-40" dirty="0">
                <a:solidFill>
                  <a:srgbClr val="404040"/>
                </a:solidFill>
                <a:latin typeface="Century Gothic"/>
                <a:cs typeface="Century Gothic"/>
              </a:rPr>
              <a:t> </a:t>
            </a:r>
            <a:r>
              <a:rPr sz="1400" b="0" dirty="0">
                <a:solidFill>
                  <a:srgbClr val="404040"/>
                </a:solidFill>
                <a:latin typeface="Century Gothic"/>
                <a:cs typeface="Century Gothic"/>
              </a:rPr>
              <a:t>Degree</a:t>
            </a:r>
            <a:r>
              <a:rPr sz="1400" b="0" spc="-30" dirty="0">
                <a:solidFill>
                  <a:srgbClr val="404040"/>
                </a:solidFill>
                <a:latin typeface="Century Gothic"/>
                <a:cs typeface="Century Gothic"/>
              </a:rPr>
              <a:t> </a:t>
            </a:r>
            <a:r>
              <a:rPr sz="1400" b="0" dirty="0">
                <a:solidFill>
                  <a:srgbClr val="404040"/>
                </a:solidFill>
                <a:latin typeface="Century Gothic"/>
                <a:cs typeface="Century Gothic"/>
              </a:rPr>
              <a:t>conferral</a:t>
            </a:r>
            <a:r>
              <a:rPr sz="1400" b="0" spc="-10" dirty="0">
                <a:solidFill>
                  <a:srgbClr val="404040"/>
                </a:solidFill>
                <a:latin typeface="Century Gothic"/>
                <a:cs typeface="Century Gothic"/>
              </a:rPr>
              <a:t> </a:t>
            </a:r>
            <a:r>
              <a:rPr sz="1400" b="0" dirty="0">
                <a:solidFill>
                  <a:srgbClr val="404040"/>
                </a:solidFill>
                <a:latin typeface="Century Gothic"/>
                <a:cs typeface="Century Gothic"/>
              </a:rPr>
              <a:t>dates</a:t>
            </a:r>
            <a:r>
              <a:rPr sz="1400" b="0" spc="-35" dirty="0">
                <a:solidFill>
                  <a:srgbClr val="404040"/>
                </a:solidFill>
                <a:latin typeface="Century Gothic"/>
                <a:cs typeface="Century Gothic"/>
              </a:rPr>
              <a:t> </a:t>
            </a:r>
            <a:r>
              <a:rPr sz="1400" b="0" dirty="0">
                <a:solidFill>
                  <a:srgbClr val="404040"/>
                </a:solidFill>
                <a:latin typeface="Century Gothic"/>
                <a:cs typeface="Century Gothic"/>
              </a:rPr>
              <a:t>vary</a:t>
            </a:r>
            <a:r>
              <a:rPr sz="1400" b="0" spc="-25" dirty="0">
                <a:solidFill>
                  <a:srgbClr val="404040"/>
                </a:solidFill>
                <a:latin typeface="Century Gothic"/>
                <a:cs typeface="Century Gothic"/>
              </a:rPr>
              <a:t> </a:t>
            </a:r>
            <a:r>
              <a:rPr sz="1400" b="0" dirty="0">
                <a:solidFill>
                  <a:srgbClr val="404040"/>
                </a:solidFill>
                <a:latin typeface="Century Gothic"/>
                <a:cs typeface="Century Gothic"/>
              </a:rPr>
              <a:t>depending</a:t>
            </a:r>
            <a:r>
              <a:rPr sz="1400" b="0" spc="-60" dirty="0">
                <a:solidFill>
                  <a:srgbClr val="404040"/>
                </a:solidFill>
                <a:latin typeface="Century Gothic"/>
                <a:cs typeface="Century Gothic"/>
              </a:rPr>
              <a:t> </a:t>
            </a:r>
            <a:r>
              <a:rPr sz="1400" b="0" dirty="0">
                <a:solidFill>
                  <a:srgbClr val="404040"/>
                </a:solidFill>
                <a:latin typeface="Century Gothic"/>
                <a:cs typeface="Century Gothic"/>
              </a:rPr>
              <a:t>on</a:t>
            </a:r>
            <a:r>
              <a:rPr sz="1400" b="0" spc="-20" dirty="0">
                <a:solidFill>
                  <a:srgbClr val="404040"/>
                </a:solidFill>
                <a:latin typeface="Century Gothic"/>
                <a:cs typeface="Century Gothic"/>
              </a:rPr>
              <a:t> </a:t>
            </a:r>
            <a:r>
              <a:rPr lang="en-US" sz="1400" b="0" spc="-20" dirty="0">
                <a:solidFill>
                  <a:srgbClr val="404040"/>
                </a:solidFill>
                <a:latin typeface="Century Gothic"/>
                <a:cs typeface="Century Gothic"/>
              </a:rPr>
              <a:t>which module you are graduating within. </a:t>
            </a:r>
            <a:br>
              <a:rPr lang="en-US" sz="1400" b="0" spc="-20" dirty="0">
                <a:solidFill>
                  <a:srgbClr val="404040"/>
                </a:solidFill>
                <a:latin typeface="Century Gothic"/>
                <a:cs typeface="Century Gothic"/>
              </a:rPr>
            </a:br>
            <a:br>
              <a:rPr lang="en-US" sz="1400" b="0" spc="-20" dirty="0">
                <a:solidFill>
                  <a:srgbClr val="404040"/>
                </a:solidFill>
                <a:latin typeface="Century Gothic"/>
                <a:cs typeface="Century Gothic"/>
              </a:rPr>
            </a:br>
            <a:r>
              <a:rPr sz="1400" b="0" dirty="0">
                <a:solidFill>
                  <a:srgbClr val="404040"/>
                </a:solidFill>
                <a:latin typeface="Century Gothic"/>
                <a:cs typeface="Century Gothic"/>
              </a:rPr>
              <a:t>Click</a:t>
            </a:r>
            <a:r>
              <a:rPr sz="1400" b="0" spc="-25" dirty="0">
                <a:solidFill>
                  <a:srgbClr val="404040"/>
                </a:solidFill>
                <a:latin typeface="Century Gothic"/>
                <a:cs typeface="Century Gothic"/>
              </a:rPr>
              <a:t> </a:t>
            </a:r>
            <a:r>
              <a:rPr sz="1400" b="0" u="sng" dirty="0">
                <a:solidFill>
                  <a:srgbClr val="2C9FF0"/>
                </a:solidFill>
                <a:uFill>
                  <a:solidFill>
                    <a:srgbClr val="2C9FF0"/>
                  </a:solidFill>
                </a:uFill>
                <a:latin typeface="Century Gothic"/>
                <a:cs typeface="Century Gothic"/>
                <a:hlinkClick r:id="rId2"/>
              </a:rPr>
              <a:t>here</a:t>
            </a:r>
            <a:r>
              <a:rPr sz="1400" b="0" u="none" spc="-45" dirty="0">
                <a:solidFill>
                  <a:srgbClr val="2C9FF0"/>
                </a:solidFill>
                <a:latin typeface="Century Gothic"/>
                <a:cs typeface="Century Gothic"/>
              </a:rPr>
              <a:t> </a:t>
            </a:r>
            <a:r>
              <a:rPr sz="1400" b="0" u="none" dirty="0">
                <a:solidFill>
                  <a:srgbClr val="404040"/>
                </a:solidFill>
                <a:latin typeface="Century Gothic"/>
                <a:cs typeface="Century Gothic"/>
              </a:rPr>
              <a:t>for</a:t>
            </a:r>
            <a:r>
              <a:rPr sz="1400" b="0" u="none" spc="-25" dirty="0">
                <a:solidFill>
                  <a:srgbClr val="404040"/>
                </a:solidFill>
                <a:latin typeface="Century Gothic"/>
                <a:cs typeface="Century Gothic"/>
              </a:rPr>
              <a:t> </a:t>
            </a:r>
            <a:r>
              <a:rPr sz="1400" b="0" u="none" dirty="0">
                <a:solidFill>
                  <a:srgbClr val="404040"/>
                </a:solidFill>
                <a:latin typeface="Century Gothic"/>
                <a:cs typeface="Century Gothic"/>
              </a:rPr>
              <a:t>information</a:t>
            </a:r>
            <a:r>
              <a:rPr sz="1400" b="0" u="none" spc="-60" dirty="0">
                <a:solidFill>
                  <a:srgbClr val="404040"/>
                </a:solidFill>
                <a:latin typeface="Century Gothic"/>
                <a:cs typeface="Century Gothic"/>
              </a:rPr>
              <a:t> </a:t>
            </a:r>
            <a:r>
              <a:rPr sz="1400" b="0" u="none" dirty="0">
                <a:solidFill>
                  <a:srgbClr val="404040"/>
                </a:solidFill>
                <a:latin typeface="Century Gothic"/>
                <a:cs typeface="Century Gothic"/>
              </a:rPr>
              <a:t>on</a:t>
            </a:r>
            <a:r>
              <a:rPr sz="1400" b="0" u="none" spc="-25" dirty="0">
                <a:solidFill>
                  <a:srgbClr val="404040"/>
                </a:solidFill>
                <a:latin typeface="Century Gothic"/>
                <a:cs typeface="Century Gothic"/>
              </a:rPr>
              <a:t> </a:t>
            </a:r>
            <a:r>
              <a:rPr sz="1400" b="0" u="none" dirty="0">
                <a:solidFill>
                  <a:srgbClr val="404040"/>
                </a:solidFill>
                <a:latin typeface="Century Gothic"/>
                <a:cs typeface="Century Gothic"/>
              </a:rPr>
              <a:t>understanding</a:t>
            </a:r>
            <a:r>
              <a:rPr sz="1400" b="0" u="none" spc="-35" dirty="0">
                <a:solidFill>
                  <a:srgbClr val="404040"/>
                </a:solidFill>
                <a:latin typeface="Century Gothic"/>
                <a:cs typeface="Century Gothic"/>
              </a:rPr>
              <a:t> </a:t>
            </a:r>
            <a:r>
              <a:rPr sz="1400" b="0" u="none" dirty="0">
                <a:solidFill>
                  <a:srgbClr val="404040"/>
                </a:solidFill>
                <a:latin typeface="Century Gothic"/>
                <a:cs typeface="Century Gothic"/>
              </a:rPr>
              <a:t>and</a:t>
            </a:r>
            <a:r>
              <a:rPr sz="1400" b="0" u="none" spc="-25" dirty="0">
                <a:solidFill>
                  <a:srgbClr val="404040"/>
                </a:solidFill>
                <a:latin typeface="Century Gothic"/>
                <a:cs typeface="Century Gothic"/>
              </a:rPr>
              <a:t> </a:t>
            </a:r>
            <a:r>
              <a:rPr sz="1400" b="0" u="none" dirty="0">
                <a:solidFill>
                  <a:srgbClr val="404040"/>
                </a:solidFill>
                <a:latin typeface="Century Gothic"/>
                <a:cs typeface="Century Gothic"/>
              </a:rPr>
              <a:t>navigating</a:t>
            </a:r>
            <a:r>
              <a:rPr sz="1400" b="0" u="none" spc="-65" dirty="0">
                <a:solidFill>
                  <a:srgbClr val="404040"/>
                </a:solidFill>
                <a:latin typeface="Century Gothic"/>
                <a:cs typeface="Century Gothic"/>
              </a:rPr>
              <a:t> </a:t>
            </a:r>
            <a:r>
              <a:rPr sz="1400" b="0" u="none" dirty="0">
                <a:solidFill>
                  <a:srgbClr val="404040"/>
                </a:solidFill>
                <a:latin typeface="Century Gothic"/>
                <a:cs typeface="Century Gothic"/>
              </a:rPr>
              <a:t>your</a:t>
            </a:r>
            <a:r>
              <a:rPr sz="1400" b="0" u="none" spc="-35" dirty="0">
                <a:solidFill>
                  <a:srgbClr val="404040"/>
                </a:solidFill>
                <a:latin typeface="Century Gothic"/>
                <a:cs typeface="Century Gothic"/>
              </a:rPr>
              <a:t> </a:t>
            </a:r>
            <a:r>
              <a:rPr sz="1400" b="0" u="none" dirty="0">
                <a:solidFill>
                  <a:srgbClr val="404040"/>
                </a:solidFill>
                <a:latin typeface="Century Gothic"/>
                <a:cs typeface="Century Gothic"/>
              </a:rPr>
              <a:t>student</a:t>
            </a:r>
            <a:r>
              <a:rPr sz="1400" b="0" u="none" spc="-20" dirty="0">
                <a:solidFill>
                  <a:srgbClr val="404040"/>
                </a:solidFill>
                <a:latin typeface="Century Gothic"/>
                <a:cs typeface="Century Gothic"/>
              </a:rPr>
              <a:t> </a:t>
            </a:r>
            <a:r>
              <a:rPr sz="1400" b="0" u="none" dirty="0">
                <a:solidFill>
                  <a:srgbClr val="404040"/>
                </a:solidFill>
                <a:latin typeface="Century Gothic"/>
                <a:cs typeface="Century Gothic"/>
              </a:rPr>
              <a:t>profile</a:t>
            </a:r>
            <a:r>
              <a:rPr sz="1400" b="0" u="none" spc="-60" dirty="0">
                <a:solidFill>
                  <a:srgbClr val="404040"/>
                </a:solidFill>
                <a:latin typeface="Century Gothic"/>
                <a:cs typeface="Century Gothic"/>
              </a:rPr>
              <a:t> </a:t>
            </a:r>
            <a:r>
              <a:rPr sz="1400" b="0" u="none" dirty="0">
                <a:solidFill>
                  <a:srgbClr val="404040"/>
                </a:solidFill>
                <a:latin typeface="Century Gothic"/>
                <a:cs typeface="Century Gothic"/>
              </a:rPr>
              <a:t>to</a:t>
            </a:r>
            <a:r>
              <a:rPr sz="1400" b="0" u="none" spc="-15" dirty="0">
                <a:solidFill>
                  <a:srgbClr val="404040"/>
                </a:solidFill>
                <a:latin typeface="Century Gothic"/>
                <a:cs typeface="Century Gothic"/>
              </a:rPr>
              <a:t> </a:t>
            </a:r>
            <a:r>
              <a:rPr sz="1400" b="0" u="none" dirty="0">
                <a:solidFill>
                  <a:srgbClr val="404040"/>
                </a:solidFill>
                <a:latin typeface="Century Gothic"/>
                <a:cs typeface="Century Gothic"/>
              </a:rPr>
              <a:t>find</a:t>
            </a:r>
            <a:r>
              <a:rPr sz="1400" b="0" u="none" spc="-45" dirty="0">
                <a:solidFill>
                  <a:srgbClr val="404040"/>
                </a:solidFill>
                <a:latin typeface="Century Gothic"/>
                <a:cs typeface="Century Gothic"/>
              </a:rPr>
              <a:t> </a:t>
            </a:r>
            <a:r>
              <a:rPr sz="1400" b="0" u="none" spc="-20" dirty="0">
                <a:solidFill>
                  <a:srgbClr val="404040"/>
                </a:solidFill>
                <a:latin typeface="Century Gothic"/>
                <a:cs typeface="Century Gothic"/>
              </a:rPr>
              <a:t>this </a:t>
            </a:r>
            <a:r>
              <a:rPr sz="1400" b="0" u="none" dirty="0">
                <a:solidFill>
                  <a:srgbClr val="404040"/>
                </a:solidFill>
                <a:latin typeface="Century Gothic"/>
                <a:cs typeface="Century Gothic"/>
              </a:rPr>
              <a:t>information.</a:t>
            </a:r>
            <a:r>
              <a:rPr sz="1400" b="0" u="none" spc="-60" dirty="0">
                <a:solidFill>
                  <a:srgbClr val="404040"/>
                </a:solidFill>
                <a:latin typeface="Century Gothic"/>
                <a:cs typeface="Century Gothic"/>
              </a:rPr>
              <a:t> </a:t>
            </a:r>
            <a:r>
              <a:rPr sz="1400" b="0" u="none" dirty="0">
                <a:solidFill>
                  <a:srgbClr val="404040"/>
                </a:solidFill>
                <a:latin typeface="Century Gothic"/>
                <a:cs typeface="Century Gothic"/>
              </a:rPr>
              <a:t>Students also</a:t>
            </a:r>
            <a:r>
              <a:rPr sz="1400" b="0" u="none" spc="-50" dirty="0">
                <a:solidFill>
                  <a:srgbClr val="404040"/>
                </a:solidFill>
                <a:latin typeface="Century Gothic"/>
                <a:cs typeface="Century Gothic"/>
              </a:rPr>
              <a:t> </a:t>
            </a:r>
            <a:r>
              <a:rPr sz="1400" b="0" u="none" dirty="0">
                <a:solidFill>
                  <a:srgbClr val="404040"/>
                </a:solidFill>
                <a:latin typeface="Century Gothic"/>
                <a:cs typeface="Century Gothic"/>
              </a:rPr>
              <a:t>receive</a:t>
            </a:r>
            <a:r>
              <a:rPr sz="1400" b="0" u="none" spc="-55" dirty="0">
                <a:solidFill>
                  <a:srgbClr val="404040"/>
                </a:solidFill>
                <a:latin typeface="Century Gothic"/>
                <a:cs typeface="Century Gothic"/>
              </a:rPr>
              <a:t> </a:t>
            </a:r>
            <a:r>
              <a:rPr sz="1400" b="0" u="none" dirty="0">
                <a:solidFill>
                  <a:srgbClr val="404040"/>
                </a:solidFill>
                <a:latin typeface="Century Gothic"/>
                <a:cs typeface="Century Gothic"/>
              </a:rPr>
              <a:t>an</a:t>
            </a:r>
            <a:r>
              <a:rPr sz="1400" b="0" u="none" spc="-15" dirty="0">
                <a:solidFill>
                  <a:srgbClr val="404040"/>
                </a:solidFill>
                <a:latin typeface="Century Gothic"/>
                <a:cs typeface="Century Gothic"/>
              </a:rPr>
              <a:t> </a:t>
            </a:r>
            <a:r>
              <a:rPr sz="1400" b="0" u="none" dirty="0">
                <a:solidFill>
                  <a:srgbClr val="404040"/>
                </a:solidFill>
                <a:latin typeface="Century Gothic"/>
                <a:cs typeface="Century Gothic"/>
              </a:rPr>
              <a:t>immediate</a:t>
            </a:r>
            <a:r>
              <a:rPr sz="1400" b="0" u="none" spc="-30" dirty="0">
                <a:solidFill>
                  <a:srgbClr val="404040"/>
                </a:solidFill>
                <a:latin typeface="Century Gothic"/>
                <a:cs typeface="Century Gothic"/>
              </a:rPr>
              <a:t> </a:t>
            </a:r>
            <a:r>
              <a:rPr sz="1400" b="0" u="none" dirty="0">
                <a:solidFill>
                  <a:srgbClr val="404040"/>
                </a:solidFill>
                <a:latin typeface="Century Gothic"/>
                <a:cs typeface="Century Gothic"/>
              </a:rPr>
              <a:t>confirmation</a:t>
            </a:r>
            <a:r>
              <a:rPr sz="1400" b="0" u="none" spc="-45" dirty="0">
                <a:solidFill>
                  <a:srgbClr val="404040"/>
                </a:solidFill>
                <a:latin typeface="Century Gothic"/>
                <a:cs typeface="Century Gothic"/>
              </a:rPr>
              <a:t> </a:t>
            </a:r>
            <a:r>
              <a:rPr sz="1400" b="0" u="none" dirty="0">
                <a:solidFill>
                  <a:srgbClr val="404040"/>
                </a:solidFill>
                <a:latin typeface="Century Gothic"/>
                <a:cs typeface="Century Gothic"/>
              </a:rPr>
              <a:t>upon</a:t>
            </a:r>
            <a:r>
              <a:rPr sz="1400" b="0" u="none" spc="-45" dirty="0">
                <a:solidFill>
                  <a:srgbClr val="404040"/>
                </a:solidFill>
                <a:latin typeface="Century Gothic"/>
                <a:cs typeface="Century Gothic"/>
              </a:rPr>
              <a:t> </a:t>
            </a:r>
            <a:r>
              <a:rPr sz="1400" b="0" u="none" spc="-10" dirty="0">
                <a:solidFill>
                  <a:srgbClr val="404040"/>
                </a:solidFill>
                <a:latin typeface="Century Gothic"/>
                <a:cs typeface="Century Gothic"/>
              </a:rPr>
              <a:t>submission</a:t>
            </a:r>
            <a:r>
              <a:rPr sz="1400" b="0" u="none" spc="-60" dirty="0">
                <a:solidFill>
                  <a:srgbClr val="404040"/>
                </a:solidFill>
                <a:latin typeface="Century Gothic"/>
                <a:cs typeface="Century Gothic"/>
              </a:rPr>
              <a:t> </a:t>
            </a:r>
            <a:r>
              <a:rPr sz="1400" b="0" u="none" dirty="0">
                <a:solidFill>
                  <a:srgbClr val="404040"/>
                </a:solidFill>
                <a:latin typeface="Century Gothic"/>
                <a:cs typeface="Century Gothic"/>
              </a:rPr>
              <a:t>of</a:t>
            </a:r>
            <a:r>
              <a:rPr sz="1400" b="0" u="none" spc="-30" dirty="0">
                <a:solidFill>
                  <a:srgbClr val="404040"/>
                </a:solidFill>
                <a:latin typeface="Century Gothic"/>
                <a:cs typeface="Century Gothic"/>
              </a:rPr>
              <a:t> </a:t>
            </a:r>
            <a:r>
              <a:rPr sz="1400" b="0" u="none" dirty="0">
                <a:solidFill>
                  <a:srgbClr val="404040"/>
                </a:solidFill>
                <a:latin typeface="Century Gothic"/>
                <a:cs typeface="Century Gothic"/>
              </a:rPr>
              <a:t>their</a:t>
            </a:r>
            <a:r>
              <a:rPr sz="1400" b="0" u="none" spc="-30" dirty="0">
                <a:solidFill>
                  <a:srgbClr val="404040"/>
                </a:solidFill>
                <a:latin typeface="Century Gothic"/>
                <a:cs typeface="Century Gothic"/>
              </a:rPr>
              <a:t> </a:t>
            </a:r>
            <a:r>
              <a:rPr sz="1400" b="0" u="none" dirty="0">
                <a:solidFill>
                  <a:srgbClr val="404040"/>
                </a:solidFill>
                <a:latin typeface="Century Gothic"/>
                <a:cs typeface="Century Gothic"/>
              </a:rPr>
              <a:t>application</a:t>
            </a:r>
            <a:r>
              <a:rPr sz="1400" b="0" u="none" spc="-45" dirty="0">
                <a:solidFill>
                  <a:srgbClr val="404040"/>
                </a:solidFill>
                <a:latin typeface="Century Gothic"/>
                <a:cs typeface="Century Gothic"/>
              </a:rPr>
              <a:t> </a:t>
            </a:r>
            <a:r>
              <a:rPr sz="1400" b="0" u="none" spc="-25" dirty="0">
                <a:solidFill>
                  <a:srgbClr val="404040"/>
                </a:solidFill>
                <a:latin typeface="Century Gothic"/>
                <a:cs typeface="Century Gothic"/>
              </a:rPr>
              <a:t>for </a:t>
            </a:r>
            <a:r>
              <a:rPr sz="1400" b="0" u="none" dirty="0">
                <a:solidFill>
                  <a:srgbClr val="404040"/>
                </a:solidFill>
                <a:latin typeface="Century Gothic"/>
                <a:cs typeface="Century Gothic"/>
              </a:rPr>
              <a:t>degree.</a:t>
            </a:r>
            <a:r>
              <a:rPr sz="1400" b="0" u="none" spc="-25" dirty="0">
                <a:solidFill>
                  <a:srgbClr val="404040"/>
                </a:solidFill>
                <a:latin typeface="Century Gothic"/>
                <a:cs typeface="Century Gothic"/>
              </a:rPr>
              <a:t> </a:t>
            </a:r>
            <a:r>
              <a:rPr sz="1400" b="0" u="none" dirty="0">
                <a:solidFill>
                  <a:srgbClr val="404040"/>
                </a:solidFill>
                <a:latin typeface="Century Gothic"/>
                <a:cs typeface="Century Gothic"/>
              </a:rPr>
              <a:t>The</a:t>
            </a:r>
            <a:r>
              <a:rPr sz="1400" b="0" u="none" spc="-5" dirty="0">
                <a:solidFill>
                  <a:srgbClr val="404040"/>
                </a:solidFill>
                <a:latin typeface="Century Gothic"/>
                <a:cs typeface="Century Gothic"/>
              </a:rPr>
              <a:t> </a:t>
            </a:r>
            <a:r>
              <a:rPr sz="1400" b="0" u="none" dirty="0">
                <a:solidFill>
                  <a:srgbClr val="404040"/>
                </a:solidFill>
                <a:latin typeface="Century Gothic"/>
                <a:cs typeface="Century Gothic"/>
              </a:rPr>
              <a:t>email</a:t>
            </a:r>
            <a:r>
              <a:rPr sz="1400" b="0" u="none" spc="-40" dirty="0">
                <a:solidFill>
                  <a:srgbClr val="404040"/>
                </a:solidFill>
                <a:latin typeface="Century Gothic"/>
                <a:cs typeface="Century Gothic"/>
              </a:rPr>
              <a:t> </a:t>
            </a:r>
            <a:r>
              <a:rPr sz="1400" b="0" u="none" dirty="0">
                <a:solidFill>
                  <a:srgbClr val="404040"/>
                </a:solidFill>
                <a:latin typeface="Century Gothic"/>
                <a:cs typeface="Century Gothic"/>
              </a:rPr>
              <a:t>will</a:t>
            </a:r>
            <a:r>
              <a:rPr sz="1400" b="0" u="none" spc="-50" dirty="0">
                <a:solidFill>
                  <a:srgbClr val="404040"/>
                </a:solidFill>
                <a:latin typeface="Century Gothic"/>
                <a:cs typeface="Century Gothic"/>
              </a:rPr>
              <a:t> </a:t>
            </a:r>
            <a:r>
              <a:rPr sz="1400" b="0" u="none" dirty="0">
                <a:solidFill>
                  <a:srgbClr val="404040"/>
                </a:solidFill>
                <a:latin typeface="Century Gothic"/>
                <a:cs typeface="Century Gothic"/>
              </a:rPr>
              <a:t>come</a:t>
            </a:r>
            <a:r>
              <a:rPr sz="1400" b="0" u="none" spc="-40" dirty="0">
                <a:solidFill>
                  <a:srgbClr val="404040"/>
                </a:solidFill>
                <a:latin typeface="Century Gothic"/>
                <a:cs typeface="Century Gothic"/>
              </a:rPr>
              <a:t> </a:t>
            </a:r>
            <a:r>
              <a:rPr sz="1400" b="0" u="none" dirty="0">
                <a:solidFill>
                  <a:srgbClr val="404040"/>
                </a:solidFill>
                <a:latin typeface="Century Gothic"/>
                <a:cs typeface="Century Gothic"/>
              </a:rPr>
              <a:t>from</a:t>
            </a:r>
            <a:r>
              <a:rPr sz="1400" b="0" u="none" spc="-20" dirty="0">
                <a:solidFill>
                  <a:srgbClr val="404040"/>
                </a:solidFill>
                <a:latin typeface="Century Gothic"/>
                <a:cs typeface="Century Gothic"/>
              </a:rPr>
              <a:t> </a:t>
            </a:r>
            <a:r>
              <a:rPr sz="1400" b="0" u="none" dirty="0">
                <a:solidFill>
                  <a:srgbClr val="404040"/>
                </a:solidFill>
                <a:latin typeface="Century Gothic"/>
                <a:cs typeface="Century Gothic"/>
              </a:rPr>
              <a:t>a noreply@formstack</a:t>
            </a:r>
            <a:r>
              <a:rPr sz="1400" b="0" u="none" spc="-10" dirty="0">
                <a:solidFill>
                  <a:srgbClr val="404040"/>
                </a:solidFill>
                <a:latin typeface="Century Gothic"/>
                <a:cs typeface="Century Gothic"/>
              </a:rPr>
              <a:t> </a:t>
            </a:r>
            <a:r>
              <a:rPr sz="1400" b="0" u="none" dirty="0">
                <a:solidFill>
                  <a:srgbClr val="404040"/>
                </a:solidFill>
                <a:latin typeface="Century Gothic"/>
                <a:cs typeface="Century Gothic"/>
              </a:rPr>
              <a:t>email</a:t>
            </a:r>
            <a:r>
              <a:rPr sz="1400" b="0" u="none" spc="-55" dirty="0">
                <a:solidFill>
                  <a:srgbClr val="404040"/>
                </a:solidFill>
                <a:latin typeface="Century Gothic"/>
                <a:cs typeface="Century Gothic"/>
              </a:rPr>
              <a:t> </a:t>
            </a:r>
            <a:r>
              <a:rPr sz="1400" b="0" u="none" dirty="0">
                <a:solidFill>
                  <a:srgbClr val="404040"/>
                </a:solidFill>
                <a:latin typeface="Century Gothic"/>
                <a:cs typeface="Century Gothic"/>
              </a:rPr>
              <a:t>account.</a:t>
            </a:r>
            <a:r>
              <a:rPr sz="1400" b="0" u="none" spc="-40" dirty="0">
                <a:solidFill>
                  <a:srgbClr val="404040"/>
                </a:solidFill>
                <a:latin typeface="Century Gothic"/>
                <a:cs typeface="Century Gothic"/>
              </a:rPr>
              <a:t> </a:t>
            </a:r>
            <a:r>
              <a:rPr sz="1400" b="0" u="none" dirty="0">
                <a:solidFill>
                  <a:srgbClr val="404040"/>
                </a:solidFill>
                <a:latin typeface="Century Gothic"/>
                <a:cs typeface="Century Gothic"/>
              </a:rPr>
              <a:t>Be</a:t>
            </a:r>
            <a:r>
              <a:rPr sz="1400" b="0" u="none" spc="-15" dirty="0">
                <a:solidFill>
                  <a:srgbClr val="404040"/>
                </a:solidFill>
                <a:latin typeface="Century Gothic"/>
                <a:cs typeface="Century Gothic"/>
              </a:rPr>
              <a:t> </a:t>
            </a:r>
            <a:r>
              <a:rPr sz="1400" b="0" u="none" dirty="0">
                <a:solidFill>
                  <a:srgbClr val="404040"/>
                </a:solidFill>
                <a:latin typeface="Century Gothic"/>
                <a:cs typeface="Century Gothic"/>
              </a:rPr>
              <a:t>sure</a:t>
            </a:r>
            <a:r>
              <a:rPr sz="1400" b="0" u="none" spc="-5" dirty="0">
                <a:solidFill>
                  <a:srgbClr val="404040"/>
                </a:solidFill>
                <a:latin typeface="Century Gothic"/>
                <a:cs typeface="Century Gothic"/>
              </a:rPr>
              <a:t> </a:t>
            </a:r>
            <a:r>
              <a:rPr sz="1400" b="0" u="none" dirty="0">
                <a:solidFill>
                  <a:srgbClr val="404040"/>
                </a:solidFill>
                <a:latin typeface="Century Gothic"/>
                <a:cs typeface="Century Gothic"/>
              </a:rPr>
              <a:t>to</a:t>
            </a:r>
            <a:r>
              <a:rPr sz="1400" b="0" u="none" spc="-10" dirty="0">
                <a:solidFill>
                  <a:srgbClr val="404040"/>
                </a:solidFill>
                <a:latin typeface="Century Gothic"/>
                <a:cs typeface="Century Gothic"/>
              </a:rPr>
              <a:t> </a:t>
            </a:r>
            <a:r>
              <a:rPr sz="1400" b="0" u="none" dirty="0">
                <a:solidFill>
                  <a:srgbClr val="404040"/>
                </a:solidFill>
                <a:latin typeface="Century Gothic"/>
                <a:cs typeface="Century Gothic"/>
              </a:rPr>
              <a:t>forward</a:t>
            </a:r>
            <a:r>
              <a:rPr sz="1400" b="0" u="none" spc="-25" dirty="0">
                <a:solidFill>
                  <a:srgbClr val="404040"/>
                </a:solidFill>
                <a:latin typeface="Century Gothic"/>
                <a:cs typeface="Century Gothic"/>
              </a:rPr>
              <a:t> </a:t>
            </a:r>
            <a:r>
              <a:rPr sz="1400" b="0" u="none" spc="-20" dirty="0">
                <a:solidFill>
                  <a:srgbClr val="404040"/>
                </a:solidFill>
                <a:latin typeface="Century Gothic"/>
                <a:cs typeface="Century Gothic"/>
              </a:rPr>
              <a:t>that </a:t>
            </a:r>
            <a:r>
              <a:rPr sz="1400" b="0" u="none" dirty="0">
                <a:solidFill>
                  <a:srgbClr val="404040"/>
                </a:solidFill>
                <a:latin typeface="Century Gothic"/>
                <a:cs typeface="Century Gothic"/>
              </a:rPr>
              <a:t>confirmation</a:t>
            </a:r>
            <a:r>
              <a:rPr sz="1400" b="0" u="none" spc="-55" dirty="0">
                <a:solidFill>
                  <a:srgbClr val="404040"/>
                </a:solidFill>
                <a:latin typeface="Century Gothic"/>
                <a:cs typeface="Century Gothic"/>
              </a:rPr>
              <a:t> </a:t>
            </a:r>
            <a:r>
              <a:rPr sz="1400" b="0" u="none" dirty="0">
                <a:solidFill>
                  <a:srgbClr val="404040"/>
                </a:solidFill>
                <a:latin typeface="Century Gothic"/>
                <a:cs typeface="Century Gothic"/>
              </a:rPr>
              <a:t>email</a:t>
            </a:r>
            <a:r>
              <a:rPr sz="1400" b="0" u="none" spc="-10" dirty="0">
                <a:solidFill>
                  <a:srgbClr val="404040"/>
                </a:solidFill>
                <a:latin typeface="Century Gothic"/>
                <a:cs typeface="Century Gothic"/>
              </a:rPr>
              <a:t> </a:t>
            </a:r>
            <a:r>
              <a:rPr sz="1400" b="0" u="none" dirty="0">
                <a:solidFill>
                  <a:srgbClr val="404040"/>
                </a:solidFill>
                <a:latin typeface="Century Gothic"/>
                <a:cs typeface="Century Gothic"/>
              </a:rPr>
              <a:t>to</a:t>
            </a:r>
            <a:r>
              <a:rPr sz="1400" b="0" u="none" spc="-40" dirty="0">
                <a:solidFill>
                  <a:srgbClr val="404040"/>
                </a:solidFill>
                <a:latin typeface="Century Gothic"/>
                <a:cs typeface="Century Gothic"/>
              </a:rPr>
              <a:t> </a:t>
            </a:r>
            <a:r>
              <a:rPr sz="1400" b="0" u="none" dirty="0">
                <a:solidFill>
                  <a:srgbClr val="404040"/>
                </a:solidFill>
                <a:latin typeface="Century Gothic"/>
                <a:cs typeface="Century Gothic"/>
              </a:rPr>
              <a:t>your</a:t>
            </a:r>
            <a:r>
              <a:rPr sz="1400" b="0" u="none" spc="-30" dirty="0">
                <a:solidFill>
                  <a:srgbClr val="404040"/>
                </a:solidFill>
                <a:latin typeface="Century Gothic"/>
                <a:cs typeface="Century Gothic"/>
              </a:rPr>
              <a:t> </a:t>
            </a:r>
            <a:r>
              <a:rPr sz="1400" b="0" u="none" dirty="0">
                <a:solidFill>
                  <a:srgbClr val="404040"/>
                </a:solidFill>
                <a:latin typeface="Century Gothic"/>
                <a:cs typeface="Century Gothic"/>
              </a:rPr>
              <a:t>academic</a:t>
            </a:r>
            <a:r>
              <a:rPr sz="1400" b="0" u="none" spc="-60" dirty="0">
                <a:solidFill>
                  <a:srgbClr val="404040"/>
                </a:solidFill>
                <a:latin typeface="Century Gothic"/>
                <a:cs typeface="Century Gothic"/>
              </a:rPr>
              <a:t> </a:t>
            </a:r>
            <a:r>
              <a:rPr sz="1400" b="0" u="none" dirty="0">
                <a:solidFill>
                  <a:srgbClr val="404040"/>
                </a:solidFill>
                <a:latin typeface="Century Gothic"/>
                <a:cs typeface="Century Gothic"/>
              </a:rPr>
              <a:t>department</a:t>
            </a:r>
            <a:r>
              <a:rPr sz="1400" b="0" u="none" spc="-15" dirty="0">
                <a:solidFill>
                  <a:srgbClr val="404040"/>
                </a:solidFill>
                <a:latin typeface="Century Gothic"/>
                <a:cs typeface="Century Gothic"/>
              </a:rPr>
              <a:t> </a:t>
            </a:r>
            <a:r>
              <a:rPr sz="1400" b="0" u="none" dirty="0">
                <a:solidFill>
                  <a:srgbClr val="404040"/>
                </a:solidFill>
                <a:latin typeface="Century Gothic"/>
                <a:cs typeface="Century Gothic"/>
              </a:rPr>
              <a:t>for</a:t>
            </a:r>
            <a:r>
              <a:rPr sz="1400" b="0" u="none" spc="-25" dirty="0">
                <a:solidFill>
                  <a:srgbClr val="404040"/>
                </a:solidFill>
                <a:latin typeface="Century Gothic"/>
                <a:cs typeface="Century Gothic"/>
              </a:rPr>
              <a:t> </a:t>
            </a:r>
            <a:r>
              <a:rPr sz="1400" b="0" u="none" dirty="0">
                <a:solidFill>
                  <a:srgbClr val="404040"/>
                </a:solidFill>
                <a:latin typeface="Century Gothic"/>
                <a:cs typeface="Century Gothic"/>
              </a:rPr>
              <a:t>their</a:t>
            </a:r>
            <a:r>
              <a:rPr sz="1400" b="0" u="none" spc="-30" dirty="0">
                <a:solidFill>
                  <a:srgbClr val="404040"/>
                </a:solidFill>
                <a:latin typeface="Century Gothic"/>
                <a:cs typeface="Century Gothic"/>
              </a:rPr>
              <a:t> </a:t>
            </a:r>
            <a:r>
              <a:rPr sz="1400" b="0" u="none" spc="-10" dirty="0">
                <a:solidFill>
                  <a:srgbClr val="404040"/>
                </a:solidFill>
                <a:latin typeface="Century Gothic"/>
                <a:cs typeface="Century Gothic"/>
              </a:rPr>
              <a:t>records.</a:t>
            </a:r>
            <a:endParaRPr sz="1400" dirty="0">
              <a:latin typeface="Century Gothic"/>
              <a:cs typeface="Century Gothic"/>
            </a:endParaRPr>
          </a:p>
        </p:txBody>
      </p:sp>
      <p:sp>
        <p:nvSpPr>
          <p:cNvPr id="3" name="object 3"/>
          <p:cNvSpPr txBox="1"/>
          <p:nvPr/>
        </p:nvSpPr>
        <p:spPr>
          <a:xfrm>
            <a:off x="3134423" y="3444240"/>
            <a:ext cx="5965572" cy="698909"/>
          </a:xfrm>
          <a:prstGeom prst="rect">
            <a:avLst/>
          </a:prstGeom>
        </p:spPr>
        <p:txBody>
          <a:bodyPr vert="horz" wrap="square" lIns="0" tIns="138430" rIns="0" bIns="0" rtlCol="0">
            <a:spAutoFit/>
          </a:bodyPr>
          <a:lstStyle/>
          <a:p>
            <a:pPr algn="ctr">
              <a:lnSpc>
                <a:spcPct val="100000"/>
              </a:lnSpc>
              <a:spcBef>
                <a:spcPts val="994"/>
              </a:spcBef>
            </a:pPr>
            <a:r>
              <a:rPr lang="en-US" sz="1400" dirty="0">
                <a:solidFill>
                  <a:srgbClr val="404040"/>
                </a:solidFill>
                <a:latin typeface="Century Gothic"/>
                <a:cs typeface="Century Gothic"/>
              </a:rPr>
              <a:t>The</a:t>
            </a:r>
            <a:r>
              <a:rPr lang="en-US" sz="1400" spc="-5" dirty="0">
                <a:solidFill>
                  <a:srgbClr val="404040"/>
                </a:solidFill>
                <a:latin typeface="Century Gothic"/>
                <a:cs typeface="Century Gothic"/>
              </a:rPr>
              <a:t> </a:t>
            </a:r>
            <a:r>
              <a:rPr lang="en-US" sz="1400" dirty="0">
                <a:solidFill>
                  <a:srgbClr val="404040"/>
                </a:solidFill>
                <a:latin typeface="Century Gothic"/>
                <a:cs typeface="Century Gothic"/>
              </a:rPr>
              <a:t>conferral date</a:t>
            </a:r>
            <a:r>
              <a:rPr lang="en-US" sz="1400" spc="-20" dirty="0">
                <a:solidFill>
                  <a:srgbClr val="404040"/>
                </a:solidFill>
                <a:latin typeface="Century Gothic"/>
                <a:cs typeface="Century Gothic"/>
              </a:rPr>
              <a:t> </a:t>
            </a:r>
            <a:r>
              <a:rPr lang="en-US" sz="1400" dirty="0">
                <a:solidFill>
                  <a:srgbClr val="404040"/>
                </a:solidFill>
                <a:latin typeface="Century Gothic"/>
                <a:cs typeface="Century Gothic"/>
              </a:rPr>
              <a:t>for</a:t>
            </a:r>
            <a:r>
              <a:rPr lang="en-US" sz="1400" spc="-20" dirty="0">
                <a:solidFill>
                  <a:srgbClr val="404040"/>
                </a:solidFill>
                <a:latin typeface="Century Gothic"/>
                <a:cs typeface="Century Gothic"/>
              </a:rPr>
              <a:t> </a:t>
            </a:r>
            <a:r>
              <a:rPr lang="en-US" sz="1400" dirty="0">
                <a:solidFill>
                  <a:srgbClr val="404040"/>
                </a:solidFill>
                <a:latin typeface="Century Gothic"/>
                <a:cs typeface="Century Gothic"/>
              </a:rPr>
              <a:t>LSU</a:t>
            </a:r>
            <a:r>
              <a:rPr lang="en-US" sz="1400" spc="-5" dirty="0">
                <a:solidFill>
                  <a:srgbClr val="404040"/>
                </a:solidFill>
                <a:latin typeface="Century Gothic"/>
                <a:cs typeface="Century Gothic"/>
              </a:rPr>
              <a:t> </a:t>
            </a:r>
            <a:r>
              <a:rPr lang="en-US" sz="1400" dirty="0">
                <a:solidFill>
                  <a:srgbClr val="404040"/>
                </a:solidFill>
                <a:latin typeface="Century Gothic"/>
                <a:cs typeface="Century Gothic"/>
              </a:rPr>
              <a:t>Online</a:t>
            </a:r>
            <a:r>
              <a:rPr lang="en-US" sz="1400" spc="-45" dirty="0">
                <a:solidFill>
                  <a:srgbClr val="404040"/>
                </a:solidFill>
                <a:latin typeface="Century Gothic"/>
                <a:cs typeface="Century Gothic"/>
              </a:rPr>
              <a:t> </a:t>
            </a:r>
            <a:r>
              <a:rPr lang="en-US" sz="1400" dirty="0">
                <a:solidFill>
                  <a:srgbClr val="404040"/>
                </a:solidFill>
                <a:latin typeface="Century Gothic"/>
                <a:cs typeface="Century Gothic"/>
              </a:rPr>
              <a:t>1</a:t>
            </a:r>
            <a:r>
              <a:rPr lang="en-US" sz="1350" baseline="24691" dirty="0">
                <a:solidFill>
                  <a:srgbClr val="404040"/>
                </a:solidFill>
                <a:latin typeface="Century Gothic"/>
                <a:cs typeface="Century Gothic"/>
              </a:rPr>
              <a:t>st</a:t>
            </a:r>
            <a:r>
              <a:rPr lang="en-US" sz="1350" spc="195" baseline="24691" dirty="0">
                <a:solidFill>
                  <a:srgbClr val="404040"/>
                </a:solidFill>
                <a:latin typeface="Century Gothic"/>
                <a:cs typeface="Century Gothic"/>
              </a:rPr>
              <a:t> </a:t>
            </a:r>
            <a:r>
              <a:rPr lang="en-US" sz="1400" dirty="0">
                <a:solidFill>
                  <a:srgbClr val="404040"/>
                </a:solidFill>
                <a:latin typeface="Century Gothic"/>
                <a:cs typeface="Century Gothic"/>
              </a:rPr>
              <a:t>Summer</a:t>
            </a:r>
            <a:r>
              <a:rPr lang="en-US" sz="1400" spc="-35" dirty="0">
                <a:solidFill>
                  <a:srgbClr val="404040"/>
                </a:solidFill>
                <a:latin typeface="Century Gothic"/>
                <a:cs typeface="Century Gothic"/>
              </a:rPr>
              <a:t> </a:t>
            </a:r>
            <a:r>
              <a:rPr lang="en-US" sz="1400" dirty="0">
                <a:solidFill>
                  <a:srgbClr val="404040"/>
                </a:solidFill>
                <a:latin typeface="Century Gothic"/>
                <a:cs typeface="Century Gothic"/>
              </a:rPr>
              <a:t>Module</a:t>
            </a:r>
            <a:r>
              <a:rPr lang="en-US" sz="1400" spc="-40" dirty="0">
                <a:solidFill>
                  <a:srgbClr val="404040"/>
                </a:solidFill>
                <a:latin typeface="Century Gothic"/>
                <a:cs typeface="Century Gothic"/>
              </a:rPr>
              <a:t> </a:t>
            </a:r>
            <a:r>
              <a:rPr lang="en-US" sz="1400" dirty="0">
                <a:solidFill>
                  <a:srgbClr val="404040"/>
                </a:solidFill>
                <a:latin typeface="Century Gothic"/>
                <a:cs typeface="Century Gothic"/>
              </a:rPr>
              <a:t>is</a:t>
            </a:r>
            <a:r>
              <a:rPr lang="en-US" sz="1400" spc="-35" dirty="0">
                <a:solidFill>
                  <a:srgbClr val="404040"/>
                </a:solidFill>
                <a:latin typeface="Century Gothic"/>
                <a:cs typeface="Century Gothic"/>
              </a:rPr>
              <a:t> </a:t>
            </a:r>
            <a:r>
              <a:rPr lang="en-US" sz="1400" spc="-10" dirty="0">
                <a:solidFill>
                  <a:srgbClr val="404040"/>
                </a:solidFill>
                <a:latin typeface="Century Gothic"/>
                <a:cs typeface="Century Gothic"/>
              </a:rPr>
              <a:t>07/07/2026</a:t>
            </a:r>
            <a:endParaRPr lang="en-US" sz="1400" dirty="0">
              <a:latin typeface="Century Gothic"/>
              <a:cs typeface="Century Gothic"/>
            </a:endParaRPr>
          </a:p>
          <a:p>
            <a:pPr algn="ctr">
              <a:lnSpc>
                <a:spcPct val="100000"/>
              </a:lnSpc>
              <a:spcBef>
                <a:spcPts val="1000"/>
              </a:spcBef>
            </a:pPr>
            <a:r>
              <a:rPr sz="1400" dirty="0">
                <a:solidFill>
                  <a:srgbClr val="404040"/>
                </a:solidFill>
                <a:latin typeface="Century Gothic"/>
                <a:cs typeface="Century Gothic"/>
              </a:rPr>
              <a:t>The</a:t>
            </a:r>
            <a:r>
              <a:rPr sz="1400" spc="-10" dirty="0">
                <a:solidFill>
                  <a:srgbClr val="404040"/>
                </a:solidFill>
                <a:latin typeface="Century Gothic"/>
                <a:cs typeface="Century Gothic"/>
              </a:rPr>
              <a:t> </a:t>
            </a:r>
            <a:r>
              <a:rPr sz="1400" dirty="0">
                <a:solidFill>
                  <a:srgbClr val="404040"/>
                </a:solidFill>
                <a:latin typeface="Century Gothic"/>
                <a:cs typeface="Century Gothic"/>
              </a:rPr>
              <a:t>conferral date</a:t>
            </a:r>
            <a:r>
              <a:rPr sz="1400" spc="-25" dirty="0">
                <a:solidFill>
                  <a:srgbClr val="404040"/>
                </a:solidFill>
                <a:latin typeface="Century Gothic"/>
                <a:cs typeface="Century Gothic"/>
              </a:rPr>
              <a:t> </a:t>
            </a:r>
            <a:r>
              <a:rPr sz="1400" dirty="0">
                <a:solidFill>
                  <a:srgbClr val="404040"/>
                </a:solidFill>
                <a:latin typeface="Century Gothic"/>
                <a:cs typeface="Century Gothic"/>
              </a:rPr>
              <a:t>for</a:t>
            </a:r>
            <a:r>
              <a:rPr sz="1400" spc="-20" dirty="0">
                <a:solidFill>
                  <a:srgbClr val="404040"/>
                </a:solidFill>
                <a:latin typeface="Century Gothic"/>
                <a:cs typeface="Century Gothic"/>
              </a:rPr>
              <a:t> </a:t>
            </a:r>
            <a:r>
              <a:rPr sz="1400" dirty="0">
                <a:solidFill>
                  <a:srgbClr val="404040"/>
                </a:solidFill>
                <a:latin typeface="Century Gothic"/>
                <a:cs typeface="Century Gothic"/>
              </a:rPr>
              <a:t>LSU</a:t>
            </a:r>
            <a:r>
              <a:rPr sz="1400" spc="-5" dirty="0">
                <a:solidFill>
                  <a:srgbClr val="404040"/>
                </a:solidFill>
                <a:latin typeface="Century Gothic"/>
                <a:cs typeface="Century Gothic"/>
              </a:rPr>
              <a:t> </a:t>
            </a:r>
            <a:r>
              <a:rPr sz="1400" dirty="0">
                <a:solidFill>
                  <a:srgbClr val="404040"/>
                </a:solidFill>
                <a:latin typeface="Century Gothic"/>
                <a:cs typeface="Century Gothic"/>
              </a:rPr>
              <a:t>Online</a:t>
            </a:r>
            <a:r>
              <a:rPr sz="1400" spc="-50" dirty="0">
                <a:solidFill>
                  <a:srgbClr val="404040"/>
                </a:solidFill>
                <a:latin typeface="Century Gothic"/>
                <a:cs typeface="Century Gothic"/>
              </a:rPr>
              <a:t> </a:t>
            </a:r>
            <a:r>
              <a:rPr sz="1400" dirty="0">
                <a:solidFill>
                  <a:srgbClr val="404040"/>
                </a:solidFill>
                <a:latin typeface="Century Gothic"/>
                <a:cs typeface="Century Gothic"/>
              </a:rPr>
              <a:t>2</a:t>
            </a:r>
            <a:r>
              <a:rPr sz="1350" baseline="24691" dirty="0">
                <a:solidFill>
                  <a:srgbClr val="404040"/>
                </a:solidFill>
                <a:latin typeface="Century Gothic"/>
                <a:cs typeface="Century Gothic"/>
              </a:rPr>
              <a:t>nd</a:t>
            </a:r>
            <a:r>
              <a:rPr sz="1350" spc="195" baseline="24691" dirty="0">
                <a:solidFill>
                  <a:srgbClr val="404040"/>
                </a:solidFill>
                <a:latin typeface="Century Gothic"/>
                <a:cs typeface="Century Gothic"/>
              </a:rPr>
              <a:t> </a:t>
            </a:r>
            <a:r>
              <a:rPr sz="1400" dirty="0">
                <a:solidFill>
                  <a:srgbClr val="404040"/>
                </a:solidFill>
                <a:latin typeface="Century Gothic"/>
                <a:cs typeface="Century Gothic"/>
              </a:rPr>
              <a:t>S</a:t>
            </a:r>
            <a:r>
              <a:rPr lang="en-US" sz="1400" dirty="0">
                <a:solidFill>
                  <a:srgbClr val="404040"/>
                </a:solidFill>
                <a:latin typeface="Century Gothic"/>
                <a:cs typeface="Century Gothic"/>
              </a:rPr>
              <a:t>ummer</a:t>
            </a:r>
            <a:r>
              <a:rPr sz="1400" spc="-40" dirty="0">
                <a:solidFill>
                  <a:srgbClr val="404040"/>
                </a:solidFill>
                <a:latin typeface="Century Gothic"/>
                <a:cs typeface="Century Gothic"/>
              </a:rPr>
              <a:t> </a:t>
            </a:r>
            <a:r>
              <a:rPr sz="1400" dirty="0">
                <a:solidFill>
                  <a:srgbClr val="404040"/>
                </a:solidFill>
                <a:latin typeface="Century Gothic"/>
                <a:cs typeface="Century Gothic"/>
              </a:rPr>
              <a:t>Module</a:t>
            </a:r>
            <a:r>
              <a:rPr sz="1400" spc="-35" dirty="0">
                <a:solidFill>
                  <a:srgbClr val="404040"/>
                </a:solidFill>
                <a:latin typeface="Century Gothic"/>
                <a:cs typeface="Century Gothic"/>
              </a:rPr>
              <a:t> </a:t>
            </a:r>
            <a:r>
              <a:rPr sz="1400" dirty="0">
                <a:solidFill>
                  <a:srgbClr val="404040"/>
                </a:solidFill>
                <a:latin typeface="Century Gothic"/>
                <a:cs typeface="Century Gothic"/>
              </a:rPr>
              <a:t>is</a:t>
            </a:r>
            <a:r>
              <a:rPr sz="1400" spc="-35" dirty="0">
                <a:solidFill>
                  <a:srgbClr val="404040"/>
                </a:solidFill>
                <a:latin typeface="Century Gothic"/>
                <a:cs typeface="Century Gothic"/>
              </a:rPr>
              <a:t> </a:t>
            </a:r>
            <a:r>
              <a:rPr sz="1400" spc="-10" dirty="0">
                <a:solidFill>
                  <a:srgbClr val="404040"/>
                </a:solidFill>
                <a:latin typeface="Century Gothic"/>
                <a:cs typeface="Century Gothic"/>
              </a:rPr>
              <a:t>0</a:t>
            </a:r>
            <a:r>
              <a:rPr lang="en-US" sz="1400" spc="-10" dirty="0">
                <a:solidFill>
                  <a:srgbClr val="404040"/>
                </a:solidFill>
                <a:latin typeface="Century Gothic"/>
                <a:cs typeface="Century Gothic"/>
              </a:rPr>
              <a:t>8/14/2026</a:t>
            </a:r>
            <a:endParaRPr sz="1400" dirty="0">
              <a:latin typeface="Century Gothic"/>
              <a:cs typeface="Century Gothic"/>
            </a:endParaRPr>
          </a:p>
        </p:txBody>
      </p:sp>
      <p:grpSp>
        <p:nvGrpSpPr>
          <p:cNvPr id="4" name="object 4"/>
          <p:cNvGrpSpPr/>
          <p:nvPr/>
        </p:nvGrpSpPr>
        <p:grpSpPr>
          <a:xfrm>
            <a:off x="-7937" y="4686998"/>
            <a:ext cx="12207875" cy="2179320"/>
            <a:chOff x="-7937" y="4686998"/>
            <a:chExt cx="12207875" cy="2179320"/>
          </a:xfrm>
        </p:grpSpPr>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15963" y="6341922"/>
              <a:ext cx="2936748" cy="370179"/>
            </a:xfrm>
            <a:prstGeom prst="rect">
              <a:avLst/>
            </a:prstGeom>
          </p:spPr>
        </p:pic>
        <p:pic>
          <p:nvPicPr>
            <p:cNvPr id="8" name="object 8"/>
            <p:cNvPicPr/>
            <p:nvPr/>
          </p:nvPicPr>
          <p:blipFill>
            <a:blip r:embed="rId4" cstate="print"/>
            <a:stretch>
              <a:fillRect/>
            </a:stretch>
          </p:blipFill>
          <p:spPr>
            <a:xfrm>
              <a:off x="2004441" y="4686998"/>
              <a:ext cx="8595360" cy="1048296"/>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Milestones</a:t>
            </a:r>
            <a:r>
              <a:rPr b="0" spc="-75" dirty="0">
                <a:latin typeface="Century Gothic"/>
                <a:cs typeface="Century Gothic"/>
              </a:rPr>
              <a:t> </a:t>
            </a:r>
            <a:r>
              <a:rPr b="0" dirty="0">
                <a:latin typeface="Century Gothic"/>
                <a:cs typeface="Century Gothic"/>
              </a:rPr>
              <a:t>Via</a:t>
            </a:r>
            <a:r>
              <a:rPr b="0" spc="-80" dirty="0">
                <a:latin typeface="Century Gothic"/>
                <a:cs typeface="Century Gothic"/>
              </a:rPr>
              <a:t> </a:t>
            </a:r>
            <a:r>
              <a:rPr b="0" dirty="0">
                <a:latin typeface="Century Gothic"/>
                <a:cs typeface="Century Gothic"/>
              </a:rPr>
              <a:t>Student</a:t>
            </a:r>
            <a:r>
              <a:rPr b="0" spc="-90" dirty="0">
                <a:latin typeface="Century Gothic"/>
                <a:cs typeface="Century Gothic"/>
              </a:rPr>
              <a:t> </a:t>
            </a:r>
            <a:r>
              <a:rPr b="0" spc="-10" dirty="0">
                <a:latin typeface="Century Gothic"/>
                <a:cs typeface="Century Gothic"/>
              </a:rPr>
              <a:t>Notes</a:t>
            </a:r>
          </a:p>
        </p:txBody>
      </p:sp>
      <p:sp>
        <p:nvSpPr>
          <p:cNvPr id="3" name="object 3"/>
          <p:cNvSpPr txBox="1"/>
          <p:nvPr/>
        </p:nvSpPr>
        <p:spPr>
          <a:xfrm>
            <a:off x="2709417" y="2221230"/>
            <a:ext cx="8415020" cy="1657505"/>
          </a:xfrm>
          <a:prstGeom prst="rect">
            <a:avLst/>
          </a:prstGeom>
        </p:spPr>
        <p:txBody>
          <a:bodyPr vert="horz" wrap="square" lIns="0" tIns="43815" rIns="0" bIns="0" rtlCol="0">
            <a:spAutoFit/>
          </a:bodyPr>
          <a:lstStyle/>
          <a:p>
            <a:pPr marL="12700" marR="5080">
              <a:lnSpc>
                <a:spcPts val="1939"/>
              </a:lnSpc>
              <a:spcBef>
                <a:spcPts val="345"/>
              </a:spcBef>
            </a:pPr>
            <a:r>
              <a:rPr sz="1800" dirty="0">
                <a:solidFill>
                  <a:srgbClr val="404040"/>
                </a:solidFill>
                <a:latin typeface="Century Gothic"/>
                <a:cs typeface="Century Gothic"/>
              </a:rPr>
              <a:t>The</a:t>
            </a:r>
            <a:r>
              <a:rPr sz="1800" spc="-30" dirty="0">
                <a:solidFill>
                  <a:srgbClr val="404040"/>
                </a:solidFill>
                <a:latin typeface="Century Gothic"/>
                <a:cs typeface="Century Gothic"/>
              </a:rPr>
              <a:t> </a:t>
            </a:r>
            <a:r>
              <a:rPr sz="1800" dirty="0">
                <a:solidFill>
                  <a:srgbClr val="404040"/>
                </a:solidFill>
                <a:latin typeface="Century Gothic"/>
                <a:cs typeface="Century Gothic"/>
              </a:rPr>
              <a:t>following</a:t>
            </a:r>
            <a:r>
              <a:rPr sz="1800" spc="-50" dirty="0">
                <a:solidFill>
                  <a:srgbClr val="404040"/>
                </a:solidFill>
                <a:latin typeface="Century Gothic"/>
                <a:cs typeface="Century Gothic"/>
              </a:rPr>
              <a:t> </a:t>
            </a:r>
            <a:r>
              <a:rPr sz="1800" dirty="0">
                <a:solidFill>
                  <a:srgbClr val="404040"/>
                </a:solidFill>
                <a:latin typeface="Century Gothic"/>
                <a:cs typeface="Century Gothic"/>
              </a:rPr>
              <a:t>milestones</a:t>
            </a:r>
            <a:r>
              <a:rPr sz="1800" spc="-35" dirty="0">
                <a:solidFill>
                  <a:srgbClr val="404040"/>
                </a:solidFill>
                <a:latin typeface="Century Gothic"/>
                <a:cs typeface="Century Gothic"/>
              </a:rPr>
              <a:t> </a:t>
            </a:r>
            <a:r>
              <a:rPr sz="1800" dirty="0">
                <a:solidFill>
                  <a:srgbClr val="404040"/>
                </a:solidFill>
                <a:latin typeface="Century Gothic"/>
                <a:cs typeface="Century Gothic"/>
              </a:rPr>
              <a:t>are</a:t>
            </a:r>
            <a:r>
              <a:rPr sz="1800" spc="-40" dirty="0">
                <a:solidFill>
                  <a:srgbClr val="404040"/>
                </a:solidFill>
                <a:latin typeface="Century Gothic"/>
                <a:cs typeface="Century Gothic"/>
              </a:rPr>
              <a:t> </a:t>
            </a:r>
            <a:r>
              <a:rPr sz="1800" dirty="0">
                <a:solidFill>
                  <a:srgbClr val="404040"/>
                </a:solidFill>
                <a:latin typeface="Century Gothic"/>
                <a:cs typeface="Century Gothic"/>
              </a:rPr>
              <a:t>viewable</a:t>
            </a:r>
            <a:r>
              <a:rPr sz="1800" spc="-35" dirty="0">
                <a:solidFill>
                  <a:srgbClr val="404040"/>
                </a:solidFill>
                <a:latin typeface="Century Gothic"/>
                <a:cs typeface="Century Gothic"/>
              </a:rPr>
              <a:t> </a:t>
            </a:r>
            <a:r>
              <a:rPr sz="1800" dirty="0">
                <a:solidFill>
                  <a:srgbClr val="404040"/>
                </a:solidFill>
                <a:latin typeface="Century Gothic"/>
                <a:cs typeface="Century Gothic"/>
              </a:rPr>
              <a:t>in</a:t>
            </a:r>
            <a:r>
              <a:rPr sz="1800" spc="-60" dirty="0">
                <a:solidFill>
                  <a:srgbClr val="404040"/>
                </a:solidFill>
                <a:latin typeface="Century Gothic"/>
                <a:cs typeface="Century Gothic"/>
              </a:rPr>
              <a:t> </a:t>
            </a:r>
            <a:r>
              <a:rPr sz="1800" dirty="0">
                <a:solidFill>
                  <a:srgbClr val="404040"/>
                </a:solidFill>
                <a:latin typeface="Century Gothic"/>
                <a:cs typeface="Century Gothic"/>
              </a:rPr>
              <a:t>the</a:t>
            </a:r>
            <a:r>
              <a:rPr sz="1800" spc="-5" dirty="0">
                <a:solidFill>
                  <a:srgbClr val="404040"/>
                </a:solidFill>
                <a:latin typeface="Century Gothic"/>
                <a:cs typeface="Century Gothic"/>
              </a:rPr>
              <a:t> </a:t>
            </a:r>
            <a:r>
              <a:rPr sz="1800" u="sng" dirty="0">
                <a:solidFill>
                  <a:srgbClr val="2C9FF0"/>
                </a:solidFill>
                <a:uFill>
                  <a:solidFill>
                    <a:srgbClr val="2C9FF0"/>
                  </a:solidFill>
                </a:uFill>
                <a:latin typeface="Century Gothic"/>
                <a:cs typeface="Century Gothic"/>
                <a:hlinkClick r:id="rId2"/>
              </a:rPr>
              <a:t>Note</a:t>
            </a:r>
            <a:r>
              <a:rPr sz="1800" u="sng" spc="-25" dirty="0">
                <a:solidFill>
                  <a:srgbClr val="2C9FF0"/>
                </a:solidFill>
                <a:uFill>
                  <a:solidFill>
                    <a:srgbClr val="2C9FF0"/>
                  </a:solidFill>
                </a:uFill>
                <a:latin typeface="Century Gothic"/>
                <a:cs typeface="Century Gothic"/>
                <a:hlinkClick r:id="rId2"/>
              </a:rPr>
              <a:t> </a:t>
            </a:r>
            <a:r>
              <a:rPr sz="1800" u="sng" dirty="0">
                <a:solidFill>
                  <a:srgbClr val="2C9FF0"/>
                </a:solidFill>
                <a:uFill>
                  <a:solidFill>
                    <a:srgbClr val="2C9FF0"/>
                  </a:solidFill>
                </a:uFill>
                <a:latin typeface="Century Gothic"/>
                <a:cs typeface="Century Gothic"/>
                <a:hlinkClick r:id="rId2"/>
              </a:rPr>
              <a:t>Histor</a:t>
            </a:r>
            <a:r>
              <a:rPr sz="1800" u="sng" dirty="0">
                <a:solidFill>
                  <a:srgbClr val="2C9FF0"/>
                </a:solidFill>
                <a:uFill>
                  <a:solidFill>
                    <a:srgbClr val="2C9FF0"/>
                  </a:solidFill>
                </a:uFill>
                <a:latin typeface="Century Gothic"/>
                <a:cs typeface="Century Gothic"/>
              </a:rPr>
              <a:t>y</a:t>
            </a:r>
            <a:r>
              <a:rPr sz="1800" u="sng" spc="-65" dirty="0">
                <a:solidFill>
                  <a:srgbClr val="2C9FF0"/>
                </a:solidFill>
                <a:uFill>
                  <a:solidFill>
                    <a:srgbClr val="2C9FF0"/>
                  </a:solidFill>
                </a:uFill>
                <a:latin typeface="Century Gothic"/>
                <a:cs typeface="Century Gothic"/>
              </a:rPr>
              <a:t> </a:t>
            </a:r>
            <a:r>
              <a:rPr sz="1800" u="none" dirty="0">
                <a:solidFill>
                  <a:srgbClr val="404040"/>
                </a:solidFill>
                <a:latin typeface="Century Gothic"/>
                <a:cs typeface="Century Gothic"/>
              </a:rPr>
              <a:t>section</a:t>
            </a:r>
            <a:r>
              <a:rPr sz="1800" u="none" spc="-40" dirty="0">
                <a:solidFill>
                  <a:srgbClr val="404040"/>
                </a:solidFill>
                <a:latin typeface="Century Gothic"/>
                <a:cs typeface="Century Gothic"/>
              </a:rPr>
              <a:t> </a:t>
            </a:r>
            <a:r>
              <a:rPr sz="1800" u="none" dirty="0">
                <a:solidFill>
                  <a:srgbClr val="404040"/>
                </a:solidFill>
                <a:latin typeface="Century Gothic"/>
                <a:cs typeface="Century Gothic"/>
              </a:rPr>
              <a:t>in</a:t>
            </a:r>
            <a:r>
              <a:rPr sz="1800" u="none" spc="-65" dirty="0">
                <a:solidFill>
                  <a:srgbClr val="404040"/>
                </a:solidFill>
                <a:latin typeface="Century Gothic"/>
                <a:cs typeface="Century Gothic"/>
              </a:rPr>
              <a:t> </a:t>
            </a:r>
            <a:r>
              <a:rPr sz="1800" u="none" spc="-10" dirty="0">
                <a:solidFill>
                  <a:srgbClr val="404040"/>
                </a:solidFill>
                <a:latin typeface="Century Gothic"/>
                <a:cs typeface="Century Gothic"/>
              </a:rPr>
              <a:t>Workday Student:</a:t>
            </a:r>
            <a:endParaRPr sz="1800" dirty="0">
              <a:latin typeface="Century Gothic"/>
              <a:cs typeface="Century Gothic"/>
            </a:endParaRPr>
          </a:p>
          <a:p>
            <a:pPr>
              <a:lnSpc>
                <a:spcPct val="100000"/>
              </a:lnSpc>
              <a:spcBef>
                <a:spcPts val="1490"/>
              </a:spcBef>
            </a:pPr>
            <a:endParaRPr sz="1800" dirty="0">
              <a:latin typeface="Century Gothic"/>
              <a:cs typeface="Century Gothic"/>
            </a:endParaRPr>
          </a:p>
          <a:p>
            <a:pPr marL="12700">
              <a:lnSpc>
                <a:spcPct val="100000"/>
              </a:lnSpc>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Approval</a:t>
            </a:r>
            <a:r>
              <a:rPr sz="1800" spc="-35" dirty="0">
                <a:solidFill>
                  <a:srgbClr val="404040"/>
                </a:solidFill>
                <a:latin typeface="Century Gothic"/>
                <a:cs typeface="Century Gothic"/>
              </a:rPr>
              <a:t> </a:t>
            </a:r>
            <a:r>
              <a:rPr sz="1800" dirty="0">
                <a:solidFill>
                  <a:srgbClr val="404040"/>
                </a:solidFill>
                <a:latin typeface="Century Gothic"/>
                <a:cs typeface="Century Gothic"/>
              </a:rPr>
              <a:t>of</a:t>
            </a:r>
            <a:r>
              <a:rPr sz="1800" spc="-15" dirty="0">
                <a:solidFill>
                  <a:srgbClr val="404040"/>
                </a:solidFill>
                <a:latin typeface="Century Gothic"/>
                <a:cs typeface="Century Gothic"/>
              </a:rPr>
              <a:t> </a:t>
            </a:r>
            <a:r>
              <a:rPr sz="1800" spc="-20" dirty="0">
                <a:solidFill>
                  <a:srgbClr val="404040"/>
                </a:solidFill>
                <a:latin typeface="Century Gothic"/>
                <a:cs typeface="Century Gothic"/>
              </a:rPr>
              <a:t>Degree-</a:t>
            </a:r>
            <a:r>
              <a:rPr sz="1800" dirty="0">
                <a:solidFill>
                  <a:srgbClr val="404040"/>
                </a:solidFill>
                <a:latin typeface="Century Gothic"/>
                <a:cs typeface="Century Gothic"/>
              </a:rPr>
              <a:t>Only</a:t>
            </a:r>
            <a:r>
              <a:rPr sz="1800" spc="25" dirty="0">
                <a:solidFill>
                  <a:srgbClr val="404040"/>
                </a:solidFill>
                <a:latin typeface="Century Gothic"/>
                <a:cs typeface="Century Gothic"/>
              </a:rPr>
              <a:t> </a:t>
            </a:r>
            <a:r>
              <a:rPr sz="1800" spc="-10" dirty="0">
                <a:solidFill>
                  <a:srgbClr val="404040"/>
                </a:solidFill>
                <a:latin typeface="Century Gothic"/>
                <a:cs typeface="Century Gothic"/>
              </a:rPr>
              <a:t>Registration</a:t>
            </a:r>
            <a:endParaRPr sz="1800" dirty="0">
              <a:latin typeface="Century Gothic"/>
              <a:cs typeface="Century Gothic"/>
            </a:endParaRPr>
          </a:p>
          <a:p>
            <a:pPr marL="12700">
              <a:lnSpc>
                <a:spcPct val="100000"/>
              </a:lnSpc>
              <a:spcBef>
                <a:spcPts val="795"/>
              </a:spcBef>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Approval</a:t>
            </a:r>
            <a:r>
              <a:rPr sz="1800" spc="-60" dirty="0">
                <a:solidFill>
                  <a:srgbClr val="404040"/>
                </a:solidFill>
                <a:latin typeface="Century Gothic"/>
                <a:cs typeface="Century Gothic"/>
              </a:rPr>
              <a:t> </a:t>
            </a:r>
            <a:r>
              <a:rPr sz="1800" dirty="0">
                <a:solidFill>
                  <a:srgbClr val="404040"/>
                </a:solidFill>
                <a:latin typeface="Century Gothic"/>
                <a:cs typeface="Century Gothic"/>
              </a:rPr>
              <a:t>of</a:t>
            </a:r>
            <a:r>
              <a:rPr sz="1800" spc="-35" dirty="0">
                <a:solidFill>
                  <a:srgbClr val="404040"/>
                </a:solidFill>
                <a:latin typeface="Century Gothic"/>
                <a:cs typeface="Century Gothic"/>
              </a:rPr>
              <a:t> </a:t>
            </a:r>
            <a:r>
              <a:rPr sz="1800" dirty="0">
                <a:solidFill>
                  <a:srgbClr val="404040"/>
                </a:solidFill>
                <a:latin typeface="Century Gothic"/>
                <a:cs typeface="Century Gothic"/>
              </a:rPr>
              <a:t>Degree</a:t>
            </a:r>
            <a:r>
              <a:rPr sz="1800" spc="-5" dirty="0">
                <a:solidFill>
                  <a:srgbClr val="404040"/>
                </a:solidFill>
                <a:latin typeface="Century Gothic"/>
                <a:cs typeface="Century Gothic"/>
              </a:rPr>
              <a:t> </a:t>
            </a:r>
            <a:r>
              <a:rPr sz="1800" spc="-20" dirty="0">
                <a:solidFill>
                  <a:srgbClr val="404040"/>
                </a:solidFill>
                <a:latin typeface="Century Gothic"/>
                <a:cs typeface="Century Gothic"/>
              </a:rPr>
              <a:t>Audit</a:t>
            </a:r>
            <a:endParaRPr sz="1800" dirty="0">
              <a:latin typeface="Century Gothic"/>
              <a:cs typeface="Century Gothic"/>
            </a:endParaRPr>
          </a:p>
        </p:txBody>
      </p:sp>
      <p:sp>
        <p:nvSpPr>
          <p:cNvPr id="4" name="object 4"/>
          <p:cNvSpPr txBox="1"/>
          <p:nvPr/>
        </p:nvSpPr>
        <p:spPr>
          <a:xfrm>
            <a:off x="2615754" y="4596048"/>
            <a:ext cx="8602345" cy="431800"/>
          </a:xfrm>
          <a:prstGeom prst="rect">
            <a:avLst/>
          </a:prstGeom>
        </p:spPr>
        <p:txBody>
          <a:bodyPr vert="horz" wrap="square" lIns="0" tIns="37465" rIns="0" bIns="0" rtlCol="0">
            <a:spAutoFit/>
          </a:bodyPr>
          <a:lstStyle/>
          <a:p>
            <a:pPr marL="3243580" marR="5080" indent="-3231515">
              <a:lnSpc>
                <a:spcPts val="1510"/>
              </a:lnSpc>
              <a:spcBef>
                <a:spcPts val="295"/>
              </a:spcBef>
            </a:pPr>
            <a:r>
              <a:rPr sz="1400" dirty="0">
                <a:solidFill>
                  <a:srgbClr val="404040"/>
                </a:solidFill>
                <a:latin typeface="Century Gothic"/>
                <a:cs typeface="Century Gothic"/>
              </a:rPr>
              <a:t>Notes</a:t>
            </a:r>
            <a:r>
              <a:rPr sz="1400" spc="-35" dirty="0">
                <a:solidFill>
                  <a:srgbClr val="404040"/>
                </a:solidFill>
                <a:latin typeface="Century Gothic"/>
                <a:cs typeface="Century Gothic"/>
              </a:rPr>
              <a:t> </a:t>
            </a:r>
            <a:r>
              <a:rPr sz="1400" dirty="0">
                <a:solidFill>
                  <a:srgbClr val="404040"/>
                </a:solidFill>
                <a:latin typeface="Century Gothic"/>
                <a:cs typeface="Century Gothic"/>
              </a:rPr>
              <a:t>are manually</a:t>
            </a:r>
            <a:r>
              <a:rPr sz="1400" spc="-45" dirty="0">
                <a:solidFill>
                  <a:srgbClr val="404040"/>
                </a:solidFill>
                <a:latin typeface="Century Gothic"/>
                <a:cs typeface="Century Gothic"/>
              </a:rPr>
              <a:t> </a:t>
            </a:r>
            <a:r>
              <a:rPr sz="1400" dirty="0">
                <a:solidFill>
                  <a:srgbClr val="404040"/>
                </a:solidFill>
                <a:latin typeface="Century Gothic"/>
                <a:cs typeface="Century Gothic"/>
              </a:rPr>
              <a:t>input</a:t>
            </a:r>
            <a:r>
              <a:rPr sz="1400" spc="-45" dirty="0">
                <a:solidFill>
                  <a:srgbClr val="404040"/>
                </a:solidFill>
                <a:latin typeface="Century Gothic"/>
                <a:cs typeface="Century Gothic"/>
              </a:rPr>
              <a:t> </a:t>
            </a:r>
            <a:r>
              <a:rPr sz="1400" dirty="0">
                <a:solidFill>
                  <a:srgbClr val="404040"/>
                </a:solidFill>
                <a:latin typeface="Century Gothic"/>
                <a:cs typeface="Century Gothic"/>
              </a:rPr>
              <a:t>by</a:t>
            </a:r>
            <a:r>
              <a:rPr sz="1400" spc="-20" dirty="0">
                <a:solidFill>
                  <a:srgbClr val="404040"/>
                </a:solidFill>
                <a:latin typeface="Century Gothic"/>
                <a:cs typeface="Century Gothic"/>
              </a:rPr>
              <a:t> </a:t>
            </a:r>
            <a:r>
              <a:rPr sz="1400" dirty="0">
                <a:solidFill>
                  <a:srgbClr val="404040"/>
                </a:solidFill>
                <a:latin typeface="Century Gothic"/>
                <a:cs typeface="Century Gothic"/>
              </a:rPr>
              <a:t>our</a:t>
            </a:r>
            <a:r>
              <a:rPr sz="1400" spc="-25" dirty="0">
                <a:solidFill>
                  <a:srgbClr val="404040"/>
                </a:solidFill>
                <a:latin typeface="Century Gothic"/>
                <a:cs typeface="Century Gothic"/>
              </a:rPr>
              <a:t> </a:t>
            </a:r>
            <a:r>
              <a:rPr sz="1400" dirty="0">
                <a:solidFill>
                  <a:srgbClr val="404040"/>
                </a:solidFill>
                <a:latin typeface="Century Gothic"/>
                <a:cs typeface="Century Gothic"/>
              </a:rPr>
              <a:t>staff.</a:t>
            </a:r>
            <a:r>
              <a:rPr sz="1400" spc="-5" dirty="0">
                <a:solidFill>
                  <a:srgbClr val="404040"/>
                </a:solidFill>
                <a:latin typeface="Century Gothic"/>
                <a:cs typeface="Century Gothic"/>
              </a:rPr>
              <a:t> </a:t>
            </a:r>
            <a:r>
              <a:rPr sz="1400" dirty="0">
                <a:solidFill>
                  <a:srgbClr val="404040"/>
                </a:solidFill>
                <a:latin typeface="Century Gothic"/>
                <a:cs typeface="Century Gothic"/>
              </a:rPr>
              <a:t>Students</a:t>
            </a:r>
            <a:r>
              <a:rPr sz="1400" spc="-5" dirty="0">
                <a:solidFill>
                  <a:srgbClr val="404040"/>
                </a:solidFill>
                <a:latin typeface="Century Gothic"/>
                <a:cs typeface="Century Gothic"/>
              </a:rPr>
              <a:t> </a:t>
            </a:r>
            <a:r>
              <a:rPr sz="1400" dirty="0">
                <a:solidFill>
                  <a:srgbClr val="404040"/>
                </a:solidFill>
                <a:latin typeface="Century Gothic"/>
                <a:cs typeface="Century Gothic"/>
              </a:rPr>
              <a:t>will</a:t>
            </a:r>
            <a:r>
              <a:rPr sz="1400" spc="-50" dirty="0">
                <a:solidFill>
                  <a:srgbClr val="404040"/>
                </a:solidFill>
                <a:latin typeface="Century Gothic"/>
                <a:cs typeface="Century Gothic"/>
              </a:rPr>
              <a:t> </a:t>
            </a:r>
            <a:r>
              <a:rPr sz="1400" dirty="0">
                <a:solidFill>
                  <a:srgbClr val="404040"/>
                </a:solidFill>
                <a:latin typeface="Century Gothic"/>
                <a:cs typeface="Century Gothic"/>
              </a:rPr>
              <a:t>not</a:t>
            </a:r>
            <a:r>
              <a:rPr sz="1400" spc="-20" dirty="0">
                <a:solidFill>
                  <a:srgbClr val="404040"/>
                </a:solidFill>
                <a:latin typeface="Century Gothic"/>
                <a:cs typeface="Century Gothic"/>
              </a:rPr>
              <a:t> </a:t>
            </a:r>
            <a:r>
              <a:rPr sz="1400" dirty="0">
                <a:solidFill>
                  <a:srgbClr val="404040"/>
                </a:solidFill>
                <a:latin typeface="Century Gothic"/>
                <a:cs typeface="Century Gothic"/>
              </a:rPr>
              <a:t>receive</a:t>
            </a:r>
            <a:r>
              <a:rPr sz="1400" spc="-50" dirty="0">
                <a:solidFill>
                  <a:srgbClr val="404040"/>
                </a:solidFill>
                <a:latin typeface="Century Gothic"/>
                <a:cs typeface="Century Gothic"/>
              </a:rPr>
              <a:t> </a:t>
            </a:r>
            <a:r>
              <a:rPr sz="1400" dirty="0">
                <a:solidFill>
                  <a:srgbClr val="404040"/>
                </a:solidFill>
                <a:latin typeface="Century Gothic"/>
                <a:cs typeface="Century Gothic"/>
              </a:rPr>
              <a:t>an</a:t>
            </a:r>
            <a:r>
              <a:rPr sz="1400" spc="-15" dirty="0">
                <a:solidFill>
                  <a:srgbClr val="404040"/>
                </a:solidFill>
                <a:latin typeface="Century Gothic"/>
                <a:cs typeface="Century Gothic"/>
              </a:rPr>
              <a:t> </a:t>
            </a:r>
            <a:r>
              <a:rPr sz="1400" dirty="0">
                <a:solidFill>
                  <a:srgbClr val="404040"/>
                </a:solidFill>
                <a:latin typeface="Century Gothic"/>
                <a:cs typeface="Century Gothic"/>
              </a:rPr>
              <a:t>automatic</a:t>
            </a:r>
            <a:r>
              <a:rPr sz="1400" spc="-45" dirty="0">
                <a:solidFill>
                  <a:srgbClr val="404040"/>
                </a:solidFill>
                <a:latin typeface="Century Gothic"/>
                <a:cs typeface="Century Gothic"/>
              </a:rPr>
              <a:t> </a:t>
            </a:r>
            <a:r>
              <a:rPr sz="1400" dirty="0">
                <a:solidFill>
                  <a:srgbClr val="404040"/>
                </a:solidFill>
                <a:latin typeface="Century Gothic"/>
                <a:cs typeface="Century Gothic"/>
              </a:rPr>
              <a:t>notification</a:t>
            </a:r>
            <a:r>
              <a:rPr sz="1400" spc="-50" dirty="0">
                <a:solidFill>
                  <a:srgbClr val="404040"/>
                </a:solidFill>
                <a:latin typeface="Century Gothic"/>
                <a:cs typeface="Century Gothic"/>
              </a:rPr>
              <a:t> </a:t>
            </a:r>
            <a:r>
              <a:rPr sz="1400" dirty="0">
                <a:solidFill>
                  <a:srgbClr val="404040"/>
                </a:solidFill>
                <a:latin typeface="Century Gothic"/>
                <a:cs typeface="Century Gothic"/>
              </a:rPr>
              <a:t>in</a:t>
            </a:r>
            <a:r>
              <a:rPr sz="1400" spc="-45" dirty="0">
                <a:solidFill>
                  <a:srgbClr val="404040"/>
                </a:solidFill>
                <a:latin typeface="Century Gothic"/>
                <a:cs typeface="Century Gothic"/>
              </a:rPr>
              <a:t> </a:t>
            </a:r>
            <a:r>
              <a:rPr sz="1400" spc="-10" dirty="0">
                <a:solidFill>
                  <a:srgbClr val="404040"/>
                </a:solidFill>
                <a:latin typeface="Century Gothic"/>
                <a:cs typeface="Century Gothic"/>
              </a:rPr>
              <a:t>Workday </a:t>
            </a:r>
            <a:r>
              <a:rPr sz="1400" dirty="0">
                <a:solidFill>
                  <a:srgbClr val="404040"/>
                </a:solidFill>
                <a:latin typeface="Century Gothic"/>
                <a:cs typeface="Century Gothic"/>
              </a:rPr>
              <a:t>once</a:t>
            </a:r>
            <a:r>
              <a:rPr sz="1400" spc="-35" dirty="0">
                <a:solidFill>
                  <a:srgbClr val="404040"/>
                </a:solidFill>
                <a:latin typeface="Century Gothic"/>
                <a:cs typeface="Century Gothic"/>
              </a:rPr>
              <a:t> </a:t>
            </a:r>
            <a:r>
              <a:rPr sz="1400" dirty="0">
                <a:solidFill>
                  <a:srgbClr val="404040"/>
                </a:solidFill>
                <a:latin typeface="Century Gothic"/>
                <a:cs typeface="Century Gothic"/>
              </a:rPr>
              <a:t>the</a:t>
            </a:r>
            <a:r>
              <a:rPr sz="1400" spc="-5" dirty="0">
                <a:solidFill>
                  <a:srgbClr val="404040"/>
                </a:solidFill>
                <a:latin typeface="Century Gothic"/>
                <a:cs typeface="Century Gothic"/>
              </a:rPr>
              <a:t> </a:t>
            </a:r>
            <a:r>
              <a:rPr sz="1400" dirty="0">
                <a:solidFill>
                  <a:srgbClr val="404040"/>
                </a:solidFill>
                <a:latin typeface="Century Gothic"/>
                <a:cs typeface="Century Gothic"/>
              </a:rPr>
              <a:t>note</a:t>
            </a:r>
            <a:r>
              <a:rPr sz="1400" spc="-15" dirty="0">
                <a:solidFill>
                  <a:srgbClr val="404040"/>
                </a:solidFill>
                <a:latin typeface="Century Gothic"/>
                <a:cs typeface="Century Gothic"/>
              </a:rPr>
              <a:t> </a:t>
            </a:r>
            <a:r>
              <a:rPr sz="1400" dirty="0">
                <a:solidFill>
                  <a:srgbClr val="404040"/>
                </a:solidFill>
                <a:latin typeface="Century Gothic"/>
                <a:cs typeface="Century Gothic"/>
              </a:rPr>
              <a:t>is</a:t>
            </a:r>
            <a:r>
              <a:rPr sz="1400" spc="-45" dirty="0">
                <a:solidFill>
                  <a:srgbClr val="404040"/>
                </a:solidFill>
                <a:latin typeface="Century Gothic"/>
                <a:cs typeface="Century Gothic"/>
              </a:rPr>
              <a:t> </a:t>
            </a:r>
            <a:r>
              <a:rPr sz="1400" spc="-10" dirty="0">
                <a:solidFill>
                  <a:srgbClr val="404040"/>
                </a:solidFill>
                <a:latin typeface="Century Gothic"/>
                <a:cs typeface="Century Gothic"/>
              </a:rPr>
              <a:t>placed.</a:t>
            </a:r>
            <a:endParaRPr sz="1400" dirty="0">
              <a:latin typeface="Century Gothic"/>
              <a:cs typeface="Century Gothic"/>
            </a:endParaRPr>
          </a:p>
        </p:txBody>
      </p:sp>
      <p:grpSp>
        <p:nvGrpSpPr>
          <p:cNvPr id="5" name="object 5"/>
          <p:cNvGrpSpPr/>
          <p:nvPr/>
        </p:nvGrpSpPr>
        <p:grpSpPr>
          <a:xfrm>
            <a:off x="-7937" y="6169024"/>
            <a:ext cx="12207875" cy="697230"/>
            <a:chOff x="-7937" y="6169024"/>
            <a:chExt cx="12207875" cy="697230"/>
          </a:xfrm>
        </p:grpSpPr>
        <p:sp>
          <p:nvSpPr>
            <p:cNvPr id="6" name="object 6"/>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7" name="object 7"/>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8" name="object 8"/>
            <p:cNvPicPr/>
            <p:nvPr/>
          </p:nvPicPr>
          <p:blipFill>
            <a:blip r:embed="rId3" cstate="print"/>
            <a:stretch>
              <a:fillRect/>
            </a:stretch>
          </p:blipFill>
          <p:spPr>
            <a:xfrm>
              <a:off x="215963" y="6341922"/>
              <a:ext cx="2936748" cy="370179"/>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Milestones</a:t>
            </a:r>
            <a:r>
              <a:rPr b="0" spc="-85" dirty="0">
                <a:latin typeface="Century Gothic"/>
                <a:cs typeface="Century Gothic"/>
              </a:rPr>
              <a:t> </a:t>
            </a:r>
            <a:r>
              <a:rPr b="0" dirty="0">
                <a:latin typeface="Century Gothic"/>
                <a:cs typeface="Century Gothic"/>
              </a:rPr>
              <a:t>Via</a:t>
            </a:r>
            <a:r>
              <a:rPr b="0" spc="-90" dirty="0">
                <a:latin typeface="Century Gothic"/>
                <a:cs typeface="Century Gothic"/>
              </a:rPr>
              <a:t> </a:t>
            </a:r>
            <a:r>
              <a:rPr b="0" dirty="0">
                <a:latin typeface="Century Gothic"/>
                <a:cs typeface="Century Gothic"/>
              </a:rPr>
              <a:t>Student</a:t>
            </a:r>
            <a:r>
              <a:rPr b="0" spc="-100" dirty="0">
                <a:latin typeface="Century Gothic"/>
                <a:cs typeface="Century Gothic"/>
              </a:rPr>
              <a:t> </a:t>
            </a:r>
            <a:r>
              <a:rPr b="0" dirty="0">
                <a:latin typeface="Century Gothic"/>
                <a:cs typeface="Century Gothic"/>
              </a:rPr>
              <a:t>Notes</a:t>
            </a:r>
            <a:r>
              <a:rPr b="0" spc="-90" dirty="0">
                <a:latin typeface="Century Gothic"/>
                <a:cs typeface="Century Gothic"/>
              </a:rPr>
              <a:t> </a:t>
            </a:r>
            <a:r>
              <a:rPr b="0" spc="-10" dirty="0">
                <a:latin typeface="Century Gothic"/>
                <a:cs typeface="Century Gothic"/>
              </a:rPr>
              <a:t>(cont.)</a:t>
            </a:r>
          </a:p>
        </p:txBody>
      </p:sp>
      <p:grpSp>
        <p:nvGrpSpPr>
          <p:cNvPr id="3" name="object 3"/>
          <p:cNvGrpSpPr/>
          <p:nvPr/>
        </p:nvGrpSpPr>
        <p:grpSpPr>
          <a:xfrm>
            <a:off x="-7937" y="1497037"/>
            <a:ext cx="12207875" cy="5368925"/>
            <a:chOff x="-7937" y="1497037"/>
            <a:chExt cx="12207875" cy="5368925"/>
          </a:xfrm>
        </p:grpSpPr>
        <p:sp>
          <p:nvSpPr>
            <p:cNvPr id="4" name="object 4"/>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5" name="object 5"/>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215963" y="6341922"/>
              <a:ext cx="2936748" cy="370179"/>
            </a:xfrm>
            <a:prstGeom prst="rect">
              <a:avLst/>
            </a:prstGeom>
          </p:spPr>
        </p:pic>
        <p:pic>
          <p:nvPicPr>
            <p:cNvPr id="7" name="object 7"/>
            <p:cNvPicPr/>
            <p:nvPr/>
          </p:nvPicPr>
          <p:blipFill>
            <a:blip r:embed="rId3" cstate="print"/>
            <a:stretch>
              <a:fillRect/>
            </a:stretch>
          </p:blipFill>
          <p:spPr>
            <a:xfrm>
              <a:off x="861390" y="1506562"/>
              <a:ext cx="4240276" cy="4524502"/>
            </a:xfrm>
            <a:prstGeom prst="rect">
              <a:avLst/>
            </a:prstGeom>
          </p:spPr>
        </p:pic>
        <p:sp>
          <p:nvSpPr>
            <p:cNvPr id="8" name="object 8"/>
            <p:cNvSpPr/>
            <p:nvPr/>
          </p:nvSpPr>
          <p:spPr>
            <a:xfrm>
              <a:off x="856627" y="1501800"/>
              <a:ext cx="4250055" cy="4534535"/>
            </a:xfrm>
            <a:custGeom>
              <a:avLst/>
              <a:gdLst/>
              <a:ahLst/>
              <a:cxnLst/>
              <a:rect l="l" t="t" r="r" b="b"/>
              <a:pathLst>
                <a:path w="4250055" h="4534535">
                  <a:moveTo>
                    <a:pt x="0" y="4534027"/>
                  </a:moveTo>
                  <a:lnTo>
                    <a:pt x="4249801" y="4534027"/>
                  </a:lnTo>
                  <a:lnTo>
                    <a:pt x="4249801" y="0"/>
                  </a:lnTo>
                  <a:lnTo>
                    <a:pt x="0" y="0"/>
                  </a:lnTo>
                  <a:lnTo>
                    <a:pt x="0" y="4534027"/>
                  </a:lnTo>
                  <a:close/>
                </a:path>
              </a:pathLst>
            </a:custGeom>
            <a:ln w="9525">
              <a:solidFill>
                <a:srgbClr val="00000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6123432" y="1506562"/>
              <a:ext cx="5595873" cy="4524502"/>
            </a:xfrm>
            <a:prstGeom prst="rect">
              <a:avLst/>
            </a:prstGeom>
          </p:spPr>
        </p:pic>
        <p:sp>
          <p:nvSpPr>
            <p:cNvPr id="10" name="object 10"/>
            <p:cNvSpPr/>
            <p:nvPr/>
          </p:nvSpPr>
          <p:spPr>
            <a:xfrm>
              <a:off x="6118605" y="1501800"/>
              <a:ext cx="5605780" cy="4534535"/>
            </a:xfrm>
            <a:custGeom>
              <a:avLst/>
              <a:gdLst/>
              <a:ahLst/>
              <a:cxnLst/>
              <a:rect l="l" t="t" r="r" b="b"/>
              <a:pathLst>
                <a:path w="5605780" h="4534535">
                  <a:moveTo>
                    <a:pt x="0" y="4534027"/>
                  </a:moveTo>
                  <a:lnTo>
                    <a:pt x="5605399" y="4534027"/>
                  </a:lnTo>
                  <a:lnTo>
                    <a:pt x="5605399" y="0"/>
                  </a:lnTo>
                  <a:lnTo>
                    <a:pt x="0" y="0"/>
                  </a:lnTo>
                  <a:lnTo>
                    <a:pt x="0" y="4534027"/>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Milestones</a:t>
            </a:r>
            <a:r>
              <a:rPr b="0" spc="-130" dirty="0">
                <a:latin typeface="Century Gothic"/>
                <a:cs typeface="Century Gothic"/>
              </a:rPr>
              <a:t> </a:t>
            </a:r>
            <a:r>
              <a:rPr b="0" dirty="0">
                <a:latin typeface="Century Gothic"/>
                <a:cs typeface="Century Gothic"/>
              </a:rPr>
              <a:t>Via</a:t>
            </a:r>
            <a:r>
              <a:rPr b="0" spc="-140" dirty="0">
                <a:latin typeface="Century Gothic"/>
                <a:cs typeface="Century Gothic"/>
              </a:rPr>
              <a:t> </a:t>
            </a:r>
            <a:r>
              <a:rPr b="0" dirty="0">
                <a:latin typeface="Century Gothic"/>
                <a:cs typeface="Century Gothic"/>
              </a:rPr>
              <a:t>External</a:t>
            </a:r>
            <a:r>
              <a:rPr b="0" spc="-145" dirty="0">
                <a:latin typeface="Century Gothic"/>
                <a:cs typeface="Century Gothic"/>
              </a:rPr>
              <a:t> </a:t>
            </a:r>
            <a:r>
              <a:rPr b="0" spc="-10" dirty="0">
                <a:latin typeface="Century Gothic"/>
                <a:cs typeface="Century Gothic"/>
              </a:rPr>
              <a:t>Records</a:t>
            </a:r>
          </a:p>
        </p:txBody>
      </p:sp>
      <p:grpSp>
        <p:nvGrpSpPr>
          <p:cNvPr id="3" name="object 3"/>
          <p:cNvGrpSpPr/>
          <p:nvPr/>
        </p:nvGrpSpPr>
        <p:grpSpPr>
          <a:xfrm>
            <a:off x="-7937" y="6169024"/>
            <a:ext cx="12207875" cy="697230"/>
            <a:chOff x="-7937" y="6169024"/>
            <a:chExt cx="12207875" cy="697230"/>
          </a:xfrm>
        </p:grpSpPr>
        <p:sp>
          <p:nvSpPr>
            <p:cNvPr id="4" name="object 4"/>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5" name="object 5"/>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215963" y="6341922"/>
              <a:ext cx="2936748" cy="370179"/>
            </a:xfrm>
            <a:prstGeom prst="rect">
              <a:avLst/>
            </a:prstGeom>
          </p:spPr>
        </p:pic>
      </p:grpSp>
      <p:sp>
        <p:nvSpPr>
          <p:cNvPr id="7" name="object 7"/>
          <p:cNvSpPr txBox="1"/>
          <p:nvPr/>
        </p:nvSpPr>
        <p:spPr>
          <a:xfrm>
            <a:off x="1733422" y="2079113"/>
            <a:ext cx="9518015" cy="3137397"/>
          </a:xfrm>
          <a:prstGeom prst="rect">
            <a:avLst/>
          </a:prstGeom>
        </p:spPr>
        <p:txBody>
          <a:bodyPr vert="horz" wrap="square" lIns="0" tIns="43815" rIns="0" bIns="0" rtlCol="0">
            <a:spAutoFit/>
          </a:bodyPr>
          <a:lstStyle/>
          <a:p>
            <a:pPr marL="12700" marR="622300">
              <a:lnSpc>
                <a:spcPts val="1939"/>
              </a:lnSpc>
              <a:spcBef>
                <a:spcPts val="345"/>
              </a:spcBef>
            </a:pPr>
            <a:r>
              <a:rPr sz="1800" dirty="0">
                <a:solidFill>
                  <a:srgbClr val="404040"/>
                </a:solidFill>
                <a:latin typeface="Century Gothic"/>
                <a:cs typeface="Century Gothic"/>
              </a:rPr>
              <a:t>The</a:t>
            </a:r>
            <a:r>
              <a:rPr sz="1800" spc="-30" dirty="0">
                <a:solidFill>
                  <a:srgbClr val="404040"/>
                </a:solidFill>
                <a:latin typeface="Century Gothic"/>
                <a:cs typeface="Century Gothic"/>
              </a:rPr>
              <a:t> </a:t>
            </a:r>
            <a:r>
              <a:rPr sz="1800" dirty="0">
                <a:solidFill>
                  <a:srgbClr val="404040"/>
                </a:solidFill>
                <a:latin typeface="Century Gothic"/>
                <a:cs typeface="Century Gothic"/>
              </a:rPr>
              <a:t>following</a:t>
            </a:r>
            <a:r>
              <a:rPr sz="1800" spc="-55" dirty="0">
                <a:solidFill>
                  <a:srgbClr val="404040"/>
                </a:solidFill>
                <a:latin typeface="Century Gothic"/>
                <a:cs typeface="Century Gothic"/>
              </a:rPr>
              <a:t> </a:t>
            </a:r>
            <a:r>
              <a:rPr sz="1800" dirty="0">
                <a:solidFill>
                  <a:srgbClr val="404040"/>
                </a:solidFill>
                <a:latin typeface="Century Gothic"/>
                <a:cs typeface="Century Gothic"/>
              </a:rPr>
              <a:t>Milestones</a:t>
            </a:r>
            <a:r>
              <a:rPr sz="1800" spc="-40" dirty="0">
                <a:solidFill>
                  <a:srgbClr val="404040"/>
                </a:solidFill>
                <a:latin typeface="Century Gothic"/>
                <a:cs typeface="Century Gothic"/>
              </a:rPr>
              <a:t> </a:t>
            </a:r>
            <a:r>
              <a:rPr sz="1800" dirty="0">
                <a:solidFill>
                  <a:srgbClr val="404040"/>
                </a:solidFill>
                <a:latin typeface="Century Gothic"/>
                <a:cs typeface="Century Gothic"/>
              </a:rPr>
              <a:t>are</a:t>
            </a:r>
            <a:r>
              <a:rPr sz="1800" spc="-40" dirty="0">
                <a:solidFill>
                  <a:srgbClr val="404040"/>
                </a:solidFill>
                <a:latin typeface="Century Gothic"/>
                <a:cs typeface="Century Gothic"/>
              </a:rPr>
              <a:t> </a:t>
            </a:r>
            <a:r>
              <a:rPr sz="1800" dirty="0">
                <a:solidFill>
                  <a:srgbClr val="404040"/>
                </a:solidFill>
                <a:latin typeface="Century Gothic"/>
                <a:cs typeface="Century Gothic"/>
              </a:rPr>
              <a:t>viewable</a:t>
            </a:r>
            <a:r>
              <a:rPr sz="1800" spc="-40" dirty="0">
                <a:solidFill>
                  <a:srgbClr val="404040"/>
                </a:solidFill>
                <a:latin typeface="Century Gothic"/>
                <a:cs typeface="Century Gothic"/>
              </a:rPr>
              <a:t> </a:t>
            </a:r>
            <a:r>
              <a:rPr sz="1800" dirty="0">
                <a:solidFill>
                  <a:srgbClr val="404040"/>
                </a:solidFill>
                <a:latin typeface="Century Gothic"/>
                <a:cs typeface="Century Gothic"/>
              </a:rPr>
              <a:t>on</a:t>
            </a:r>
            <a:r>
              <a:rPr sz="1800" spc="-55" dirty="0">
                <a:solidFill>
                  <a:srgbClr val="404040"/>
                </a:solidFill>
                <a:latin typeface="Century Gothic"/>
                <a:cs typeface="Century Gothic"/>
              </a:rPr>
              <a:t> </a:t>
            </a:r>
            <a:r>
              <a:rPr sz="1800" dirty="0">
                <a:solidFill>
                  <a:srgbClr val="404040"/>
                </a:solidFill>
                <a:latin typeface="Century Gothic"/>
                <a:cs typeface="Century Gothic"/>
              </a:rPr>
              <a:t>the </a:t>
            </a:r>
            <a:r>
              <a:rPr sz="1800" u="sng" dirty="0">
                <a:solidFill>
                  <a:srgbClr val="2C9FF0"/>
                </a:solidFill>
                <a:uFill>
                  <a:solidFill>
                    <a:srgbClr val="2C9FF0"/>
                  </a:solidFill>
                </a:uFill>
                <a:latin typeface="Century Gothic"/>
                <a:cs typeface="Century Gothic"/>
                <a:hlinkClick r:id="rId3"/>
              </a:rPr>
              <a:t>External</a:t>
            </a:r>
            <a:r>
              <a:rPr sz="1800" u="sng" spc="-25" dirty="0">
                <a:solidFill>
                  <a:srgbClr val="2C9FF0"/>
                </a:solidFill>
                <a:uFill>
                  <a:solidFill>
                    <a:srgbClr val="2C9FF0"/>
                  </a:solidFill>
                </a:uFill>
                <a:latin typeface="Century Gothic"/>
                <a:cs typeface="Century Gothic"/>
                <a:hlinkClick r:id="rId3"/>
              </a:rPr>
              <a:t> </a:t>
            </a:r>
            <a:r>
              <a:rPr sz="1800" u="sng" dirty="0">
                <a:solidFill>
                  <a:srgbClr val="2C9FF0"/>
                </a:solidFill>
                <a:uFill>
                  <a:solidFill>
                    <a:srgbClr val="2C9FF0"/>
                  </a:solidFill>
                </a:uFill>
                <a:latin typeface="Century Gothic"/>
                <a:cs typeface="Century Gothic"/>
                <a:hlinkClick r:id="rId3"/>
              </a:rPr>
              <a:t>Record</a:t>
            </a:r>
            <a:r>
              <a:rPr sz="1800" u="sng" dirty="0">
                <a:solidFill>
                  <a:srgbClr val="2C9FF0"/>
                </a:solidFill>
                <a:uFill>
                  <a:solidFill>
                    <a:srgbClr val="2C9FF0"/>
                  </a:solidFill>
                </a:uFill>
                <a:latin typeface="Century Gothic"/>
                <a:cs typeface="Century Gothic"/>
              </a:rPr>
              <a:t>s</a:t>
            </a:r>
            <a:r>
              <a:rPr sz="1800" u="sng" spc="-55" dirty="0">
                <a:solidFill>
                  <a:srgbClr val="2C9FF0"/>
                </a:solidFill>
                <a:uFill>
                  <a:solidFill>
                    <a:srgbClr val="2C9FF0"/>
                  </a:solidFill>
                </a:uFill>
                <a:latin typeface="Century Gothic"/>
                <a:cs typeface="Century Gothic"/>
              </a:rPr>
              <a:t> </a:t>
            </a:r>
            <a:r>
              <a:rPr sz="1800" u="none" dirty="0">
                <a:solidFill>
                  <a:srgbClr val="404040"/>
                </a:solidFill>
                <a:latin typeface="Century Gothic"/>
                <a:cs typeface="Century Gothic"/>
              </a:rPr>
              <a:t>section</a:t>
            </a:r>
            <a:r>
              <a:rPr sz="1800" u="none" spc="-40" dirty="0">
                <a:solidFill>
                  <a:srgbClr val="404040"/>
                </a:solidFill>
                <a:latin typeface="Century Gothic"/>
                <a:cs typeface="Century Gothic"/>
              </a:rPr>
              <a:t> </a:t>
            </a:r>
            <a:r>
              <a:rPr sz="1800" u="none" spc="-25" dirty="0">
                <a:solidFill>
                  <a:srgbClr val="404040"/>
                </a:solidFill>
                <a:latin typeface="Century Gothic"/>
                <a:cs typeface="Century Gothic"/>
              </a:rPr>
              <a:t>in </a:t>
            </a:r>
            <a:r>
              <a:rPr sz="1800" u="none" dirty="0">
                <a:solidFill>
                  <a:srgbClr val="404040"/>
                </a:solidFill>
                <a:latin typeface="Century Gothic"/>
                <a:cs typeface="Century Gothic"/>
              </a:rPr>
              <a:t>Workday</a:t>
            </a:r>
            <a:r>
              <a:rPr sz="1800" u="none" spc="-25" dirty="0">
                <a:solidFill>
                  <a:srgbClr val="404040"/>
                </a:solidFill>
                <a:latin typeface="Century Gothic"/>
                <a:cs typeface="Century Gothic"/>
              </a:rPr>
              <a:t> </a:t>
            </a:r>
            <a:r>
              <a:rPr sz="1800" u="none" spc="-10" dirty="0">
                <a:solidFill>
                  <a:srgbClr val="404040"/>
                </a:solidFill>
                <a:latin typeface="Century Gothic"/>
                <a:cs typeface="Century Gothic"/>
              </a:rPr>
              <a:t>Student:</a:t>
            </a:r>
            <a:endParaRPr sz="1800" dirty="0">
              <a:latin typeface="Century Gothic"/>
              <a:cs typeface="Century Gothic"/>
            </a:endParaRPr>
          </a:p>
          <a:p>
            <a:pPr marL="12700">
              <a:lnSpc>
                <a:spcPct val="100000"/>
              </a:lnSpc>
              <a:tabLst>
                <a:tab pos="354965" algn="l"/>
              </a:tabLst>
            </a:pPr>
            <a:endParaRPr lang="en-US" dirty="0">
              <a:latin typeface="Century Gothic"/>
              <a:cs typeface="Wingdings 3"/>
            </a:endParaRPr>
          </a:p>
          <a:p>
            <a:pPr marL="12700">
              <a:lnSpc>
                <a:spcPct val="100000"/>
              </a:lnSpc>
              <a:tabLst>
                <a:tab pos="35496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Graduate</a:t>
            </a:r>
            <a:r>
              <a:rPr sz="1800" spc="-40" dirty="0">
                <a:solidFill>
                  <a:srgbClr val="404040"/>
                </a:solidFill>
                <a:latin typeface="Century Gothic"/>
                <a:cs typeface="Century Gothic"/>
              </a:rPr>
              <a:t> </a:t>
            </a:r>
            <a:r>
              <a:rPr sz="1800" dirty="0">
                <a:solidFill>
                  <a:srgbClr val="404040"/>
                </a:solidFill>
                <a:latin typeface="Century Gothic"/>
                <a:cs typeface="Century Gothic"/>
              </a:rPr>
              <a:t>School</a:t>
            </a:r>
            <a:r>
              <a:rPr sz="1800" spc="-65" dirty="0">
                <a:solidFill>
                  <a:srgbClr val="404040"/>
                </a:solidFill>
                <a:latin typeface="Century Gothic"/>
                <a:cs typeface="Century Gothic"/>
              </a:rPr>
              <a:t> </a:t>
            </a:r>
            <a:r>
              <a:rPr sz="1800" dirty="0">
                <a:solidFill>
                  <a:srgbClr val="404040"/>
                </a:solidFill>
                <a:latin typeface="Century Gothic"/>
                <a:cs typeface="Century Gothic"/>
              </a:rPr>
              <a:t>Masters</a:t>
            </a:r>
            <a:r>
              <a:rPr sz="1800" spc="-55" dirty="0">
                <a:solidFill>
                  <a:srgbClr val="404040"/>
                </a:solidFill>
                <a:latin typeface="Century Gothic"/>
                <a:cs typeface="Century Gothic"/>
              </a:rPr>
              <a:t> </a:t>
            </a:r>
            <a:r>
              <a:rPr sz="1800" dirty="0">
                <a:solidFill>
                  <a:srgbClr val="404040"/>
                </a:solidFill>
                <a:latin typeface="Century Gothic"/>
                <a:cs typeface="Century Gothic"/>
              </a:rPr>
              <a:t>Comprehensive</a:t>
            </a:r>
            <a:r>
              <a:rPr sz="1800" spc="-75" dirty="0">
                <a:solidFill>
                  <a:srgbClr val="404040"/>
                </a:solidFill>
                <a:latin typeface="Century Gothic"/>
                <a:cs typeface="Century Gothic"/>
              </a:rPr>
              <a:t> </a:t>
            </a:r>
            <a:r>
              <a:rPr sz="1800" dirty="0">
                <a:solidFill>
                  <a:srgbClr val="404040"/>
                </a:solidFill>
                <a:latin typeface="Century Gothic"/>
                <a:cs typeface="Century Gothic"/>
              </a:rPr>
              <a:t>Final</a:t>
            </a:r>
            <a:r>
              <a:rPr sz="1800" spc="-70" dirty="0">
                <a:solidFill>
                  <a:srgbClr val="404040"/>
                </a:solidFill>
                <a:latin typeface="Century Gothic"/>
                <a:cs typeface="Century Gothic"/>
              </a:rPr>
              <a:t> </a:t>
            </a:r>
            <a:r>
              <a:rPr sz="1800" spc="-20" dirty="0">
                <a:solidFill>
                  <a:srgbClr val="404040"/>
                </a:solidFill>
                <a:latin typeface="Century Gothic"/>
                <a:cs typeface="Century Gothic"/>
              </a:rPr>
              <a:t>Exam</a:t>
            </a:r>
            <a:endParaRPr sz="1800" dirty="0">
              <a:latin typeface="Century Gothic"/>
              <a:cs typeface="Century Gothic"/>
            </a:endParaRPr>
          </a:p>
          <a:p>
            <a:pPr marL="755650" indent="-285750">
              <a:lnSpc>
                <a:spcPct val="100000"/>
              </a:lnSpc>
              <a:spcBef>
                <a:spcPts val="810"/>
              </a:spcBef>
              <a:buFont typeface="Wingdings 3" panose="05040102010807070707" pitchFamily="18" charset="2"/>
              <a:buChar char="´"/>
            </a:pPr>
            <a:r>
              <a:rPr lang="en-US" sz="1600" dirty="0">
                <a:solidFill>
                  <a:srgbClr val="404040"/>
                </a:solidFill>
                <a:latin typeface="Century Gothic"/>
                <a:cs typeface="Century Gothic"/>
              </a:rPr>
              <a:t>Applies to all LSU Online students sitting for a comprehensive exam, final project, or capstone. </a:t>
            </a:r>
          </a:p>
          <a:p>
            <a:pPr marL="755650" indent="-285750">
              <a:lnSpc>
                <a:spcPct val="100000"/>
              </a:lnSpc>
              <a:spcBef>
                <a:spcPts val="810"/>
              </a:spcBef>
              <a:buFont typeface="Wingdings 3" panose="05040102010807070707" pitchFamily="18" charset="2"/>
              <a:buChar char="´"/>
            </a:pPr>
            <a:r>
              <a:rPr lang="en-US" sz="1600" dirty="0">
                <a:solidFill>
                  <a:srgbClr val="404040"/>
                </a:solidFill>
                <a:latin typeface="Century Gothic"/>
                <a:cs typeface="Century Gothic"/>
              </a:rPr>
              <a:t>This is for departments such as Public Administration, Education Leadership, Educational Technology, Higher Education, Environmental Science, and Industrial Engineering.</a:t>
            </a:r>
            <a:endParaRPr lang="en-US" sz="1600" dirty="0">
              <a:latin typeface="Century Gothic"/>
              <a:cs typeface="Century Gothic"/>
            </a:endParaRPr>
          </a:p>
          <a:p>
            <a:pPr>
              <a:lnSpc>
                <a:spcPct val="100000"/>
              </a:lnSpc>
              <a:spcBef>
                <a:spcPts val="1805"/>
              </a:spcBef>
            </a:pPr>
            <a:endParaRPr lang="en-US" sz="1600" dirty="0">
              <a:latin typeface="Century Gothic"/>
              <a:cs typeface="Century Gothic"/>
            </a:endParaRPr>
          </a:p>
          <a:p>
            <a:pPr marL="3048635" marR="5080" indent="-2428240">
              <a:lnSpc>
                <a:spcPts val="1510"/>
              </a:lnSpc>
            </a:pPr>
            <a:r>
              <a:rPr sz="1400" dirty="0">
                <a:solidFill>
                  <a:srgbClr val="404040"/>
                </a:solidFill>
                <a:latin typeface="Century Gothic"/>
                <a:cs typeface="Century Gothic"/>
              </a:rPr>
              <a:t>Records</a:t>
            </a:r>
            <a:r>
              <a:rPr sz="1400" spc="-35" dirty="0">
                <a:solidFill>
                  <a:srgbClr val="404040"/>
                </a:solidFill>
                <a:latin typeface="Century Gothic"/>
                <a:cs typeface="Century Gothic"/>
              </a:rPr>
              <a:t> </a:t>
            </a:r>
            <a:r>
              <a:rPr sz="1400" dirty="0">
                <a:solidFill>
                  <a:srgbClr val="404040"/>
                </a:solidFill>
                <a:latin typeface="Century Gothic"/>
                <a:cs typeface="Century Gothic"/>
              </a:rPr>
              <a:t>are</a:t>
            </a:r>
            <a:r>
              <a:rPr sz="1400" spc="-10" dirty="0">
                <a:solidFill>
                  <a:srgbClr val="404040"/>
                </a:solidFill>
                <a:latin typeface="Century Gothic"/>
                <a:cs typeface="Century Gothic"/>
              </a:rPr>
              <a:t> </a:t>
            </a:r>
            <a:r>
              <a:rPr sz="1400" dirty="0">
                <a:solidFill>
                  <a:srgbClr val="404040"/>
                </a:solidFill>
                <a:latin typeface="Century Gothic"/>
                <a:cs typeface="Century Gothic"/>
              </a:rPr>
              <a:t>manually</a:t>
            </a:r>
            <a:r>
              <a:rPr sz="1400" spc="-25" dirty="0">
                <a:solidFill>
                  <a:srgbClr val="404040"/>
                </a:solidFill>
                <a:latin typeface="Century Gothic"/>
                <a:cs typeface="Century Gothic"/>
              </a:rPr>
              <a:t> </a:t>
            </a:r>
            <a:r>
              <a:rPr sz="1400" dirty="0">
                <a:solidFill>
                  <a:srgbClr val="404040"/>
                </a:solidFill>
                <a:latin typeface="Century Gothic"/>
                <a:cs typeface="Century Gothic"/>
              </a:rPr>
              <a:t>input</a:t>
            </a:r>
            <a:r>
              <a:rPr sz="1400" spc="-55" dirty="0">
                <a:solidFill>
                  <a:srgbClr val="404040"/>
                </a:solidFill>
                <a:latin typeface="Century Gothic"/>
                <a:cs typeface="Century Gothic"/>
              </a:rPr>
              <a:t> </a:t>
            </a:r>
            <a:r>
              <a:rPr sz="1400" dirty="0">
                <a:solidFill>
                  <a:srgbClr val="404040"/>
                </a:solidFill>
                <a:latin typeface="Century Gothic"/>
                <a:cs typeface="Century Gothic"/>
              </a:rPr>
              <a:t>by</a:t>
            </a:r>
            <a:r>
              <a:rPr sz="1400" spc="-25" dirty="0">
                <a:solidFill>
                  <a:srgbClr val="404040"/>
                </a:solidFill>
                <a:latin typeface="Century Gothic"/>
                <a:cs typeface="Century Gothic"/>
              </a:rPr>
              <a:t> </a:t>
            </a:r>
            <a:r>
              <a:rPr sz="1400" dirty="0">
                <a:solidFill>
                  <a:srgbClr val="404040"/>
                </a:solidFill>
                <a:latin typeface="Century Gothic"/>
                <a:cs typeface="Century Gothic"/>
              </a:rPr>
              <a:t>our</a:t>
            </a:r>
            <a:r>
              <a:rPr sz="1400" spc="-25" dirty="0">
                <a:solidFill>
                  <a:srgbClr val="404040"/>
                </a:solidFill>
                <a:latin typeface="Century Gothic"/>
                <a:cs typeface="Century Gothic"/>
              </a:rPr>
              <a:t> </a:t>
            </a:r>
            <a:r>
              <a:rPr sz="1400" dirty="0">
                <a:solidFill>
                  <a:srgbClr val="404040"/>
                </a:solidFill>
                <a:latin typeface="Century Gothic"/>
                <a:cs typeface="Century Gothic"/>
              </a:rPr>
              <a:t>staff.</a:t>
            </a:r>
            <a:r>
              <a:rPr sz="1400" spc="-20" dirty="0">
                <a:solidFill>
                  <a:srgbClr val="404040"/>
                </a:solidFill>
                <a:latin typeface="Century Gothic"/>
                <a:cs typeface="Century Gothic"/>
              </a:rPr>
              <a:t> </a:t>
            </a:r>
            <a:r>
              <a:rPr sz="1400" dirty="0">
                <a:solidFill>
                  <a:srgbClr val="404040"/>
                </a:solidFill>
                <a:latin typeface="Century Gothic"/>
                <a:cs typeface="Century Gothic"/>
              </a:rPr>
              <a:t>Students</a:t>
            </a:r>
            <a:r>
              <a:rPr sz="1400" spc="-15" dirty="0">
                <a:solidFill>
                  <a:srgbClr val="404040"/>
                </a:solidFill>
                <a:latin typeface="Century Gothic"/>
                <a:cs typeface="Century Gothic"/>
              </a:rPr>
              <a:t> </a:t>
            </a:r>
            <a:r>
              <a:rPr sz="1400" dirty="0">
                <a:solidFill>
                  <a:srgbClr val="404040"/>
                </a:solidFill>
                <a:latin typeface="Century Gothic"/>
                <a:cs typeface="Century Gothic"/>
              </a:rPr>
              <a:t>will</a:t>
            </a:r>
            <a:r>
              <a:rPr sz="1400" spc="-55" dirty="0">
                <a:solidFill>
                  <a:srgbClr val="404040"/>
                </a:solidFill>
                <a:latin typeface="Century Gothic"/>
                <a:cs typeface="Century Gothic"/>
              </a:rPr>
              <a:t> </a:t>
            </a:r>
            <a:r>
              <a:rPr sz="1400" dirty="0">
                <a:solidFill>
                  <a:srgbClr val="404040"/>
                </a:solidFill>
                <a:latin typeface="Century Gothic"/>
                <a:cs typeface="Century Gothic"/>
              </a:rPr>
              <a:t>not</a:t>
            </a:r>
            <a:r>
              <a:rPr sz="1400" spc="-30" dirty="0">
                <a:solidFill>
                  <a:srgbClr val="404040"/>
                </a:solidFill>
                <a:latin typeface="Century Gothic"/>
                <a:cs typeface="Century Gothic"/>
              </a:rPr>
              <a:t> </a:t>
            </a:r>
            <a:r>
              <a:rPr sz="1400" dirty="0">
                <a:solidFill>
                  <a:srgbClr val="404040"/>
                </a:solidFill>
                <a:latin typeface="Century Gothic"/>
                <a:cs typeface="Century Gothic"/>
              </a:rPr>
              <a:t>receive</a:t>
            </a:r>
            <a:r>
              <a:rPr sz="1400" spc="-50" dirty="0">
                <a:solidFill>
                  <a:srgbClr val="404040"/>
                </a:solidFill>
                <a:latin typeface="Century Gothic"/>
                <a:cs typeface="Century Gothic"/>
              </a:rPr>
              <a:t> </a:t>
            </a:r>
            <a:r>
              <a:rPr sz="1400" dirty="0">
                <a:solidFill>
                  <a:srgbClr val="404040"/>
                </a:solidFill>
                <a:latin typeface="Century Gothic"/>
                <a:cs typeface="Century Gothic"/>
              </a:rPr>
              <a:t>an</a:t>
            </a:r>
            <a:r>
              <a:rPr sz="1400" spc="-15" dirty="0">
                <a:solidFill>
                  <a:srgbClr val="404040"/>
                </a:solidFill>
                <a:latin typeface="Century Gothic"/>
                <a:cs typeface="Century Gothic"/>
              </a:rPr>
              <a:t> </a:t>
            </a:r>
            <a:r>
              <a:rPr sz="1400" dirty="0">
                <a:solidFill>
                  <a:srgbClr val="404040"/>
                </a:solidFill>
                <a:latin typeface="Century Gothic"/>
                <a:cs typeface="Century Gothic"/>
              </a:rPr>
              <a:t>automatic</a:t>
            </a:r>
            <a:r>
              <a:rPr sz="1400" spc="-50" dirty="0">
                <a:solidFill>
                  <a:srgbClr val="404040"/>
                </a:solidFill>
                <a:latin typeface="Century Gothic"/>
                <a:cs typeface="Century Gothic"/>
              </a:rPr>
              <a:t> </a:t>
            </a:r>
            <a:r>
              <a:rPr sz="1400" dirty="0">
                <a:solidFill>
                  <a:srgbClr val="404040"/>
                </a:solidFill>
                <a:latin typeface="Century Gothic"/>
                <a:cs typeface="Century Gothic"/>
              </a:rPr>
              <a:t>notification</a:t>
            </a:r>
            <a:r>
              <a:rPr sz="1400" spc="-55" dirty="0">
                <a:solidFill>
                  <a:srgbClr val="404040"/>
                </a:solidFill>
                <a:latin typeface="Century Gothic"/>
                <a:cs typeface="Century Gothic"/>
              </a:rPr>
              <a:t> </a:t>
            </a:r>
            <a:r>
              <a:rPr sz="1400" spc="-25" dirty="0">
                <a:solidFill>
                  <a:srgbClr val="404040"/>
                </a:solidFill>
                <a:latin typeface="Century Gothic"/>
                <a:cs typeface="Century Gothic"/>
              </a:rPr>
              <a:t>in </a:t>
            </a:r>
            <a:r>
              <a:rPr sz="1400" dirty="0">
                <a:solidFill>
                  <a:srgbClr val="404040"/>
                </a:solidFill>
                <a:latin typeface="Century Gothic"/>
                <a:cs typeface="Century Gothic"/>
              </a:rPr>
              <a:t>Workday</a:t>
            </a:r>
            <a:r>
              <a:rPr sz="1400" spc="-15" dirty="0">
                <a:solidFill>
                  <a:srgbClr val="404040"/>
                </a:solidFill>
                <a:latin typeface="Century Gothic"/>
                <a:cs typeface="Century Gothic"/>
              </a:rPr>
              <a:t> </a:t>
            </a:r>
            <a:r>
              <a:rPr sz="1400" dirty="0">
                <a:solidFill>
                  <a:srgbClr val="404040"/>
                </a:solidFill>
                <a:latin typeface="Century Gothic"/>
                <a:cs typeface="Century Gothic"/>
              </a:rPr>
              <a:t>once</a:t>
            </a:r>
            <a:r>
              <a:rPr sz="1400" spc="-30" dirty="0">
                <a:solidFill>
                  <a:srgbClr val="404040"/>
                </a:solidFill>
                <a:latin typeface="Century Gothic"/>
                <a:cs typeface="Century Gothic"/>
              </a:rPr>
              <a:t> </a:t>
            </a:r>
            <a:r>
              <a:rPr sz="1400" dirty="0">
                <a:solidFill>
                  <a:srgbClr val="404040"/>
                </a:solidFill>
                <a:latin typeface="Century Gothic"/>
                <a:cs typeface="Century Gothic"/>
              </a:rPr>
              <a:t>the</a:t>
            </a:r>
            <a:r>
              <a:rPr sz="1400" spc="-25" dirty="0">
                <a:solidFill>
                  <a:srgbClr val="404040"/>
                </a:solidFill>
                <a:latin typeface="Century Gothic"/>
                <a:cs typeface="Century Gothic"/>
              </a:rPr>
              <a:t> </a:t>
            </a:r>
            <a:r>
              <a:rPr sz="1400" dirty="0">
                <a:solidFill>
                  <a:srgbClr val="404040"/>
                </a:solidFill>
                <a:latin typeface="Century Gothic"/>
                <a:cs typeface="Century Gothic"/>
              </a:rPr>
              <a:t>record</a:t>
            </a:r>
            <a:r>
              <a:rPr sz="1400" spc="-25" dirty="0">
                <a:solidFill>
                  <a:srgbClr val="404040"/>
                </a:solidFill>
                <a:latin typeface="Century Gothic"/>
                <a:cs typeface="Century Gothic"/>
              </a:rPr>
              <a:t> </a:t>
            </a:r>
            <a:r>
              <a:rPr sz="1400" dirty="0">
                <a:solidFill>
                  <a:srgbClr val="404040"/>
                </a:solidFill>
                <a:latin typeface="Century Gothic"/>
                <a:cs typeface="Century Gothic"/>
              </a:rPr>
              <a:t>is</a:t>
            </a:r>
            <a:r>
              <a:rPr sz="1400" spc="-45" dirty="0">
                <a:solidFill>
                  <a:srgbClr val="404040"/>
                </a:solidFill>
                <a:latin typeface="Century Gothic"/>
                <a:cs typeface="Century Gothic"/>
              </a:rPr>
              <a:t> </a:t>
            </a:r>
            <a:r>
              <a:rPr sz="1400" spc="-10" dirty="0">
                <a:solidFill>
                  <a:srgbClr val="404040"/>
                </a:solidFill>
                <a:latin typeface="Century Gothic"/>
                <a:cs typeface="Century Gothic"/>
              </a:rPr>
              <a:t>placed.</a:t>
            </a:r>
            <a:endParaRPr sz="1400" dirty="0">
              <a:latin typeface="Century Gothic"/>
              <a:cs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Milestones</a:t>
            </a:r>
            <a:r>
              <a:rPr b="0" spc="-100" dirty="0">
                <a:latin typeface="Century Gothic"/>
                <a:cs typeface="Century Gothic"/>
              </a:rPr>
              <a:t> </a:t>
            </a:r>
            <a:r>
              <a:rPr b="0" dirty="0">
                <a:latin typeface="Century Gothic"/>
                <a:cs typeface="Century Gothic"/>
              </a:rPr>
              <a:t>Via</a:t>
            </a:r>
            <a:r>
              <a:rPr b="0" spc="-105" dirty="0">
                <a:latin typeface="Century Gothic"/>
                <a:cs typeface="Century Gothic"/>
              </a:rPr>
              <a:t> </a:t>
            </a:r>
            <a:r>
              <a:rPr b="0" dirty="0">
                <a:latin typeface="Century Gothic"/>
                <a:cs typeface="Century Gothic"/>
              </a:rPr>
              <a:t>External</a:t>
            </a:r>
            <a:r>
              <a:rPr b="0" spc="-114" dirty="0">
                <a:latin typeface="Century Gothic"/>
                <a:cs typeface="Century Gothic"/>
              </a:rPr>
              <a:t> </a:t>
            </a:r>
            <a:r>
              <a:rPr b="0" dirty="0">
                <a:latin typeface="Century Gothic"/>
                <a:cs typeface="Century Gothic"/>
              </a:rPr>
              <a:t>Records</a:t>
            </a:r>
            <a:r>
              <a:rPr b="0" spc="-90" dirty="0">
                <a:latin typeface="Century Gothic"/>
                <a:cs typeface="Century Gothic"/>
              </a:rPr>
              <a:t> </a:t>
            </a:r>
            <a:r>
              <a:rPr b="0" spc="-10" dirty="0">
                <a:latin typeface="Century Gothic"/>
                <a:cs typeface="Century Gothic"/>
              </a:rPr>
              <a:t>(cont.)</a:t>
            </a:r>
          </a:p>
        </p:txBody>
      </p:sp>
      <p:grpSp>
        <p:nvGrpSpPr>
          <p:cNvPr id="3" name="object 3"/>
          <p:cNvGrpSpPr/>
          <p:nvPr/>
        </p:nvGrpSpPr>
        <p:grpSpPr>
          <a:xfrm>
            <a:off x="-7937" y="1653374"/>
            <a:ext cx="12207875" cy="5212715"/>
            <a:chOff x="-7937" y="1653374"/>
            <a:chExt cx="12207875" cy="5212715"/>
          </a:xfrm>
        </p:grpSpPr>
        <p:sp>
          <p:nvSpPr>
            <p:cNvPr id="4" name="object 4"/>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5" name="object 5"/>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215963" y="6341922"/>
              <a:ext cx="2936748" cy="370179"/>
            </a:xfrm>
            <a:prstGeom prst="rect">
              <a:avLst/>
            </a:prstGeom>
          </p:spPr>
        </p:pic>
        <p:pic>
          <p:nvPicPr>
            <p:cNvPr id="7" name="object 7"/>
            <p:cNvPicPr/>
            <p:nvPr/>
          </p:nvPicPr>
          <p:blipFill>
            <a:blip r:embed="rId3" cstate="print"/>
            <a:stretch>
              <a:fillRect/>
            </a:stretch>
          </p:blipFill>
          <p:spPr>
            <a:xfrm>
              <a:off x="1303019" y="1662899"/>
              <a:ext cx="4403089" cy="4368165"/>
            </a:xfrm>
            <a:prstGeom prst="rect">
              <a:avLst/>
            </a:prstGeom>
          </p:spPr>
        </p:pic>
        <p:sp>
          <p:nvSpPr>
            <p:cNvPr id="8" name="object 8"/>
            <p:cNvSpPr/>
            <p:nvPr/>
          </p:nvSpPr>
          <p:spPr>
            <a:xfrm>
              <a:off x="1298194" y="1658137"/>
              <a:ext cx="4412615" cy="4377690"/>
            </a:xfrm>
            <a:custGeom>
              <a:avLst/>
              <a:gdLst/>
              <a:ahLst/>
              <a:cxnLst/>
              <a:rect l="l" t="t" r="r" b="b"/>
              <a:pathLst>
                <a:path w="4412615" h="4377690">
                  <a:moveTo>
                    <a:pt x="0" y="4377690"/>
                  </a:moveTo>
                  <a:lnTo>
                    <a:pt x="4412614" y="4377690"/>
                  </a:lnTo>
                  <a:lnTo>
                    <a:pt x="4412614" y="0"/>
                  </a:lnTo>
                  <a:lnTo>
                    <a:pt x="0" y="0"/>
                  </a:lnTo>
                  <a:lnTo>
                    <a:pt x="0" y="4377690"/>
                  </a:lnTo>
                  <a:close/>
                </a:path>
              </a:pathLst>
            </a:custGeom>
            <a:ln w="9524">
              <a:solidFill>
                <a:srgbClr val="00000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6755130" y="1662899"/>
              <a:ext cx="4749419" cy="4368165"/>
            </a:xfrm>
            <a:prstGeom prst="rect">
              <a:avLst/>
            </a:prstGeom>
          </p:spPr>
        </p:pic>
        <p:sp>
          <p:nvSpPr>
            <p:cNvPr id="10" name="object 10"/>
            <p:cNvSpPr/>
            <p:nvPr/>
          </p:nvSpPr>
          <p:spPr>
            <a:xfrm>
              <a:off x="6750304" y="1658137"/>
              <a:ext cx="4759325" cy="4377690"/>
            </a:xfrm>
            <a:custGeom>
              <a:avLst/>
              <a:gdLst/>
              <a:ahLst/>
              <a:cxnLst/>
              <a:rect l="l" t="t" r="r" b="b"/>
              <a:pathLst>
                <a:path w="4759325" h="4377690">
                  <a:moveTo>
                    <a:pt x="0" y="4377690"/>
                  </a:moveTo>
                  <a:lnTo>
                    <a:pt x="4758944" y="4377690"/>
                  </a:lnTo>
                  <a:lnTo>
                    <a:pt x="4758944" y="0"/>
                  </a:lnTo>
                  <a:lnTo>
                    <a:pt x="0" y="0"/>
                  </a:lnTo>
                  <a:lnTo>
                    <a:pt x="0" y="4377690"/>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743710">
              <a:lnSpc>
                <a:spcPct val="100000"/>
              </a:lnSpc>
              <a:spcBef>
                <a:spcPts val="100"/>
              </a:spcBef>
            </a:pPr>
            <a:r>
              <a:rPr dirty="0"/>
              <a:t>Thank</a:t>
            </a:r>
            <a:r>
              <a:rPr spc="-20" dirty="0"/>
              <a:t> You!</a:t>
            </a:r>
          </a:p>
        </p:txBody>
      </p:sp>
      <p:sp>
        <p:nvSpPr>
          <p:cNvPr id="3" name="object 3"/>
          <p:cNvSpPr txBox="1"/>
          <p:nvPr/>
        </p:nvSpPr>
        <p:spPr>
          <a:xfrm>
            <a:off x="1938336" y="2553557"/>
            <a:ext cx="8532495" cy="574675"/>
          </a:xfrm>
          <a:prstGeom prst="rect">
            <a:avLst/>
          </a:prstGeom>
        </p:spPr>
        <p:txBody>
          <a:bodyPr vert="horz" wrap="square" lIns="0" tIns="12700" rIns="0" bIns="0" rtlCol="0">
            <a:spAutoFit/>
          </a:bodyPr>
          <a:lstStyle/>
          <a:p>
            <a:pPr marL="12700">
              <a:lnSpc>
                <a:spcPct val="100000"/>
              </a:lnSpc>
              <a:spcBef>
                <a:spcPts val="100"/>
              </a:spcBef>
              <a:tabLst>
                <a:tab pos="354965" algn="l"/>
                <a:tab pos="7713345" algn="l"/>
              </a:tabLst>
            </a:pPr>
            <a:r>
              <a:rPr sz="1800" spc="-50" dirty="0">
                <a:solidFill>
                  <a:srgbClr val="353535"/>
                </a:solidFill>
                <a:latin typeface="Wingdings 3"/>
                <a:cs typeface="Wingdings 3"/>
              </a:rPr>
              <a:t></a:t>
            </a:r>
            <a:r>
              <a:rPr sz="1800" dirty="0">
                <a:solidFill>
                  <a:srgbClr val="353535"/>
                </a:solidFill>
                <a:latin typeface="Times New Roman"/>
                <a:cs typeface="Times New Roman"/>
              </a:rPr>
              <a:t>	</a:t>
            </a:r>
            <a:r>
              <a:rPr sz="1800" dirty="0">
                <a:solidFill>
                  <a:srgbClr val="404040"/>
                </a:solidFill>
                <a:latin typeface="Century Gothic"/>
                <a:cs typeface="Century Gothic"/>
              </a:rPr>
              <a:t>Please</a:t>
            </a:r>
            <a:r>
              <a:rPr sz="1800" spc="-40" dirty="0">
                <a:solidFill>
                  <a:srgbClr val="404040"/>
                </a:solidFill>
                <a:latin typeface="Century Gothic"/>
                <a:cs typeface="Century Gothic"/>
              </a:rPr>
              <a:t> </a:t>
            </a:r>
            <a:r>
              <a:rPr sz="1800" dirty="0">
                <a:solidFill>
                  <a:srgbClr val="404040"/>
                </a:solidFill>
                <a:latin typeface="Century Gothic"/>
                <a:cs typeface="Century Gothic"/>
              </a:rPr>
              <a:t>keep</a:t>
            </a:r>
            <a:r>
              <a:rPr sz="1800" spc="-30" dirty="0">
                <a:solidFill>
                  <a:srgbClr val="404040"/>
                </a:solidFill>
                <a:latin typeface="Century Gothic"/>
                <a:cs typeface="Century Gothic"/>
              </a:rPr>
              <a:t> </a:t>
            </a:r>
            <a:r>
              <a:rPr sz="1800" dirty="0">
                <a:solidFill>
                  <a:srgbClr val="404040"/>
                </a:solidFill>
                <a:latin typeface="Century Gothic"/>
                <a:cs typeface="Century Gothic"/>
              </a:rPr>
              <a:t>an</a:t>
            </a:r>
            <a:r>
              <a:rPr sz="1800" spc="-30" dirty="0">
                <a:solidFill>
                  <a:srgbClr val="404040"/>
                </a:solidFill>
                <a:latin typeface="Century Gothic"/>
                <a:cs typeface="Century Gothic"/>
              </a:rPr>
              <a:t> </a:t>
            </a:r>
            <a:r>
              <a:rPr sz="1800" dirty="0">
                <a:solidFill>
                  <a:srgbClr val="404040"/>
                </a:solidFill>
                <a:latin typeface="Century Gothic"/>
                <a:cs typeface="Century Gothic"/>
              </a:rPr>
              <a:t>eye</a:t>
            </a:r>
            <a:r>
              <a:rPr sz="1800" spc="-30" dirty="0">
                <a:solidFill>
                  <a:srgbClr val="404040"/>
                </a:solidFill>
                <a:latin typeface="Century Gothic"/>
                <a:cs typeface="Century Gothic"/>
              </a:rPr>
              <a:t> </a:t>
            </a:r>
            <a:r>
              <a:rPr sz="1800" dirty="0">
                <a:solidFill>
                  <a:srgbClr val="404040"/>
                </a:solidFill>
                <a:latin typeface="Century Gothic"/>
                <a:cs typeface="Century Gothic"/>
              </a:rPr>
              <a:t>out</a:t>
            </a:r>
            <a:r>
              <a:rPr sz="1800" spc="-25" dirty="0">
                <a:solidFill>
                  <a:srgbClr val="404040"/>
                </a:solidFill>
                <a:latin typeface="Century Gothic"/>
                <a:cs typeface="Century Gothic"/>
              </a:rPr>
              <a:t> </a:t>
            </a:r>
            <a:r>
              <a:rPr sz="1800" dirty="0">
                <a:solidFill>
                  <a:srgbClr val="404040"/>
                </a:solidFill>
                <a:latin typeface="Century Gothic"/>
                <a:cs typeface="Century Gothic"/>
              </a:rPr>
              <a:t>for</a:t>
            </a:r>
            <a:r>
              <a:rPr sz="1800" spc="-45" dirty="0">
                <a:solidFill>
                  <a:srgbClr val="404040"/>
                </a:solidFill>
                <a:latin typeface="Century Gothic"/>
                <a:cs typeface="Century Gothic"/>
              </a:rPr>
              <a:t> </a:t>
            </a:r>
            <a:r>
              <a:rPr sz="1800" dirty="0">
                <a:solidFill>
                  <a:srgbClr val="404040"/>
                </a:solidFill>
                <a:latin typeface="Century Gothic"/>
                <a:cs typeface="Century Gothic"/>
              </a:rPr>
              <a:t>emails</a:t>
            </a:r>
            <a:r>
              <a:rPr sz="1800" spc="-55" dirty="0">
                <a:solidFill>
                  <a:srgbClr val="404040"/>
                </a:solidFill>
                <a:latin typeface="Century Gothic"/>
                <a:cs typeface="Century Gothic"/>
              </a:rPr>
              <a:t> </a:t>
            </a:r>
            <a:r>
              <a:rPr sz="1800" dirty="0">
                <a:solidFill>
                  <a:srgbClr val="404040"/>
                </a:solidFill>
                <a:latin typeface="Century Gothic"/>
                <a:cs typeface="Century Gothic"/>
              </a:rPr>
              <a:t>from</a:t>
            </a:r>
            <a:r>
              <a:rPr sz="1800" spc="-40" dirty="0">
                <a:solidFill>
                  <a:srgbClr val="404040"/>
                </a:solidFill>
                <a:latin typeface="Century Gothic"/>
                <a:cs typeface="Century Gothic"/>
              </a:rPr>
              <a:t> </a:t>
            </a:r>
            <a:r>
              <a:rPr sz="1800" dirty="0">
                <a:solidFill>
                  <a:srgbClr val="404040"/>
                </a:solidFill>
                <a:latin typeface="Century Gothic"/>
                <a:cs typeface="Century Gothic"/>
              </a:rPr>
              <a:t>the</a:t>
            </a:r>
            <a:r>
              <a:rPr sz="1800" spc="-20" dirty="0">
                <a:solidFill>
                  <a:srgbClr val="404040"/>
                </a:solidFill>
                <a:latin typeface="Century Gothic"/>
                <a:cs typeface="Century Gothic"/>
              </a:rPr>
              <a:t> </a:t>
            </a:r>
            <a:r>
              <a:rPr sz="1800" dirty="0">
                <a:solidFill>
                  <a:srgbClr val="404040"/>
                </a:solidFill>
                <a:latin typeface="Century Gothic"/>
                <a:cs typeface="Century Gothic"/>
              </a:rPr>
              <a:t>Graduate</a:t>
            </a:r>
            <a:r>
              <a:rPr sz="1800" spc="-5" dirty="0">
                <a:solidFill>
                  <a:srgbClr val="404040"/>
                </a:solidFill>
                <a:latin typeface="Century Gothic"/>
                <a:cs typeface="Century Gothic"/>
              </a:rPr>
              <a:t> </a:t>
            </a:r>
            <a:r>
              <a:rPr sz="1800" dirty="0">
                <a:solidFill>
                  <a:srgbClr val="404040"/>
                </a:solidFill>
                <a:latin typeface="Century Gothic"/>
                <a:cs typeface="Century Gothic"/>
              </a:rPr>
              <a:t>School</a:t>
            </a:r>
            <a:r>
              <a:rPr sz="1800" spc="-35" dirty="0">
                <a:solidFill>
                  <a:srgbClr val="404040"/>
                </a:solidFill>
                <a:latin typeface="Century Gothic"/>
                <a:cs typeface="Century Gothic"/>
              </a:rPr>
              <a:t> </a:t>
            </a:r>
            <a:r>
              <a:rPr sz="1800" spc="-25" dirty="0">
                <a:solidFill>
                  <a:srgbClr val="404040"/>
                </a:solidFill>
                <a:latin typeface="Century Gothic"/>
                <a:cs typeface="Century Gothic"/>
              </a:rPr>
              <a:t>and</a:t>
            </a:r>
            <a:r>
              <a:rPr lang="en-US" spc="-25" dirty="0">
                <a:solidFill>
                  <a:srgbClr val="404040"/>
                </a:solidFill>
                <a:latin typeface="Century Gothic"/>
                <a:cs typeface="Century Gothic"/>
              </a:rPr>
              <a:t> </a:t>
            </a:r>
            <a:r>
              <a:rPr sz="1800" dirty="0">
                <a:solidFill>
                  <a:srgbClr val="404040"/>
                </a:solidFill>
                <a:latin typeface="Century Gothic"/>
                <a:cs typeface="Century Gothic"/>
              </a:rPr>
              <a:t>visit</a:t>
            </a:r>
            <a:r>
              <a:rPr sz="1800" spc="-45" dirty="0">
                <a:solidFill>
                  <a:srgbClr val="404040"/>
                </a:solidFill>
                <a:latin typeface="Century Gothic"/>
                <a:cs typeface="Century Gothic"/>
              </a:rPr>
              <a:t> </a:t>
            </a:r>
            <a:r>
              <a:rPr sz="1800" spc="-25" dirty="0">
                <a:solidFill>
                  <a:srgbClr val="404040"/>
                </a:solidFill>
                <a:latin typeface="Century Gothic"/>
                <a:cs typeface="Century Gothic"/>
              </a:rPr>
              <a:t>our</a:t>
            </a:r>
            <a:endParaRPr sz="1800" dirty="0">
              <a:latin typeface="Century Gothic"/>
              <a:cs typeface="Century Gothic"/>
            </a:endParaRPr>
          </a:p>
          <a:p>
            <a:pPr marL="355600">
              <a:lnSpc>
                <a:spcPct val="100000"/>
              </a:lnSpc>
              <a:spcBef>
                <a:spcPts val="5"/>
              </a:spcBef>
            </a:pPr>
            <a:r>
              <a:rPr sz="1800" dirty="0">
                <a:solidFill>
                  <a:srgbClr val="404040"/>
                </a:solidFill>
                <a:latin typeface="Century Gothic"/>
                <a:cs typeface="Century Gothic"/>
              </a:rPr>
              <a:t>social</a:t>
            </a:r>
            <a:r>
              <a:rPr sz="1800" spc="-75" dirty="0">
                <a:solidFill>
                  <a:srgbClr val="404040"/>
                </a:solidFill>
                <a:latin typeface="Century Gothic"/>
                <a:cs typeface="Century Gothic"/>
              </a:rPr>
              <a:t> </a:t>
            </a:r>
            <a:r>
              <a:rPr sz="1800" dirty="0">
                <a:solidFill>
                  <a:srgbClr val="404040"/>
                </a:solidFill>
                <a:latin typeface="Century Gothic"/>
                <a:cs typeface="Century Gothic"/>
              </a:rPr>
              <a:t>media</a:t>
            </a:r>
            <a:r>
              <a:rPr sz="1800" spc="-70" dirty="0">
                <a:solidFill>
                  <a:srgbClr val="404040"/>
                </a:solidFill>
                <a:latin typeface="Century Gothic"/>
                <a:cs typeface="Century Gothic"/>
              </a:rPr>
              <a:t> </a:t>
            </a:r>
            <a:r>
              <a:rPr sz="1800" dirty="0">
                <a:solidFill>
                  <a:srgbClr val="404040"/>
                </a:solidFill>
                <a:latin typeface="Century Gothic"/>
                <a:cs typeface="Century Gothic"/>
              </a:rPr>
              <a:t>platforms</a:t>
            </a:r>
            <a:r>
              <a:rPr sz="1800" spc="-50" dirty="0">
                <a:solidFill>
                  <a:srgbClr val="404040"/>
                </a:solidFill>
                <a:latin typeface="Century Gothic"/>
                <a:cs typeface="Century Gothic"/>
              </a:rPr>
              <a:t> </a:t>
            </a:r>
            <a:r>
              <a:rPr sz="1800" dirty="0">
                <a:solidFill>
                  <a:srgbClr val="404040"/>
                </a:solidFill>
                <a:latin typeface="Century Gothic"/>
                <a:cs typeface="Century Gothic"/>
              </a:rPr>
              <a:t>for</a:t>
            </a:r>
            <a:r>
              <a:rPr sz="1800" spc="-65" dirty="0">
                <a:solidFill>
                  <a:srgbClr val="404040"/>
                </a:solidFill>
                <a:latin typeface="Century Gothic"/>
                <a:cs typeface="Century Gothic"/>
              </a:rPr>
              <a:t> </a:t>
            </a:r>
            <a:r>
              <a:rPr sz="1800" dirty="0">
                <a:solidFill>
                  <a:srgbClr val="404040"/>
                </a:solidFill>
                <a:latin typeface="Century Gothic"/>
                <a:cs typeface="Century Gothic"/>
              </a:rPr>
              <a:t>important</a:t>
            </a:r>
            <a:r>
              <a:rPr sz="1800" spc="-70" dirty="0">
                <a:solidFill>
                  <a:srgbClr val="404040"/>
                </a:solidFill>
                <a:latin typeface="Century Gothic"/>
                <a:cs typeface="Century Gothic"/>
              </a:rPr>
              <a:t> </a:t>
            </a:r>
            <a:r>
              <a:rPr sz="1800" dirty="0">
                <a:solidFill>
                  <a:srgbClr val="404040"/>
                </a:solidFill>
                <a:latin typeface="Century Gothic"/>
                <a:cs typeface="Century Gothic"/>
              </a:rPr>
              <a:t>announcements and</a:t>
            </a:r>
            <a:r>
              <a:rPr sz="1800" spc="-50" dirty="0">
                <a:solidFill>
                  <a:srgbClr val="404040"/>
                </a:solidFill>
                <a:latin typeface="Century Gothic"/>
                <a:cs typeface="Century Gothic"/>
              </a:rPr>
              <a:t> </a:t>
            </a:r>
            <a:r>
              <a:rPr sz="1800" spc="-10" dirty="0">
                <a:solidFill>
                  <a:srgbClr val="404040"/>
                </a:solidFill>
                <a:latin typeface="Century Gothic"/>
                <a:cs typeface="Century Gothic"/>
              </a:rPr>
              <a:t>workshops!</a:t>
            </a:r>
            <a:endParaRPr sz="1800" dirty="0">
              <a:latin typeface="Century Gothic"/>
              <a:cs typeface="Century Gothic"/>
            </a:endParaRPr>
          </a:p>
        </p:txBody>
      </p:sp>
      <p:pic>
        <p:nvPicPr>
          <p:cNvPr id="4" name="object 4" descr="Facebook">
            <a:hlinkClick r:id="rId2"/>
          </p:cNvPr>
          <p:cNvPicPr/>
          <p:nvPr/>
        </p:nvPicPr>
        <p:blipFill>
          <a:blip r:embed="rId3" cstate="print"/>
          <a:stretch>
            <a:fillRect/>
          </a:stretch>
        </p:blipFill>
        <p:spPr>
          <a:xfrm>
            <a:off x="4913376" y="4853749"/>
            <a:ext cx="504507" cy="504507"/>
          </a:xfrm>
          <a:prstGeom prst="rect">
            <a:avLst/>
          </a:prstGeom>
        </p:spPr>
      </p:pic>
      <p:pic>
        <p:nvPicPr>
          <p:cNvPr id="5" name="object 5" descr="Instagram">
            <a:hlinkClick r:id="rId4"/>
          </p:cNvPr>
          <p:cNvPicPr/>
          <p:nvPr/>
        </p:nvPicPr>
        <p:blipFill>
          <a:blip r:embed="rId5" cstate="print"/>
          <a:stretch>
            <a:fillRect/>
          </a:stretch>
        </p:blipFill>
        <p:spPr>
          <a:xfrm>
            <a:off x="6204584" y="4865598"/>
            <a:ext cx="480847" cy="480847"/>
          </a:xfrm>
          <a:prstGeom prst="rect">
            <a:avLst/>
          </a:prstGeom>
        </p:spPr>
      </p:pic>
      <p:pic>
        <p:nvPicPr>
          <p:cNvPr id="6" name="object 6" descr="YouTube">
            <a:hlinkClick r:id="rId6"/>
          </p:cNvPr>
          <p:cNvPicPr/>
          <p:nvPr/>
        </p:nvPicPr>
        <p:blipFill>
          <a:blip r:embed="rId7" cstate="print"/>
          <a:stretch>
            <a:fillRect/>
          </a:stretch>
        </p:blipFill>
        <p:spPr>
          <a:xfrm>
            <a:off x="7365618" y="4916703"/>
            <a:ext cx="644601" cy="429742"/>
          </a:xfrm>
          <a:prstGeom prst="rect">
            <a:avLst/>
          </a:prstGeom>
        </p:spPr>
      </p:pic>
      <p:pic>
        <p:nvPicPr>
          <p:cNvPr id="7" name="object 7" descr="5096A734"/>
          <p:cNvPicPr/>
          <p:nvPr/>
        </p:nvPicPr>
        <p:blipFill>
          <a:blip r:embed="rId8" cstate="print"/>
          <a:stretch>
            <a:fillRect/>
          </a:stretch>
        </p:blipFill>
        <p:spPr>
          <a:xfrm>
            <a:off x="4037076" y="4126610"/>
            <a:ext cx="4738878" cy="573405"/>
          </a:xfrm>
          <a:prstGeom prst="rect">
            <a:avLst/>
          </a:prstGeom>
        </p:spPr>
      </p:pic>
      <p:grpSp>
        <p:nvGrpSpPr>
          <p:cNvPr id="8" name="object 8"/>
          <p:cNvGrpSpPr/>
          <p:nvPr/>
        </p:nvGrpSpPr>
        <p:grpSpPr>
          <a:xfrm>
            <a:off x="-7937" y="6169024"/>
            <a:ext cx="12207875" cy="697230"/>
            <a:chOff x="-7937" y="6169024"/>
            <a:chExt cx="12207875" cy="697230"/>
          </a:xfrm>
        </p:grpSpPr>
        <p:sp>
          <p:nvSpPr>
            <p:cNvPr id="9" name="object 9"/>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10" name="object 10"/>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11" name="object 11"/>
            <p:cNvPicPr/>
            <p:nvPr/>
          </p:nvPicPr>
          <p:blipFill>
            <a:blip r:embed="rId9" cstate="print"/>
            <a:stretch>
              <a:fillRect/>
            </a:stretch>
          </p:blipFill>
          <p:spPr>
            <a:xfrm>
              <a:off x="215963" y="6341922"/>
              <a:ext cx="2936748" cy="37017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0" y="679343"/>
            <a:ext cx="10310875" cy="574675"/>
          </a:xfrm>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Application</a:t>
            </a:r>
            <a:r>
              <a:rPr b="0" spc="-100" dirty="0">
                <a:latin typeface="Century Gothic"/>
                <a:cs typeface="Century Gothic"/>
              </a:rPr>
              <a:t> </a:t>
            </a:r>
            <a:r>
              <a:rPr b="0" dirty="0">
                <a:latin typeface="Century Gothic"/>
                <a:cs typeface="Century Gothic"/>
              </a:rPr>
              <a:t>for</a:t>
            </a:r>
            <a:r>
              <a:rPr b="0" spc="-85" dirty="0">
                <a:latin typeface="Century Gothic"/>
                <a:cs typeface="Century Gothic"/>
              </a:rPr>
              <a:t> </a:t>
            </a:r>
            <a:r>
              <a:rPr b="0" dirty="0">
                <a:latin typeface="Century Gothic"/>
                <a:cs typeface="Century Gothic"/>
              </a:rPr>
              <a:t>Degree</a:t>
            </a:r>
            <a:r>
              <a:rPr b="0" spc="-85" dirty="0">
                <a:latin typeface="Century Gothic"/>
                <a:cs typeface="Century Gothic"/>
              </a:rPr>
              <a:t> </a:t>
            </a:r>
            <a:r>
              <a:rPr b="0" spc="-10" dirty="0">
                <a:latin typeface="Century Gothic"/>
                <a:cs typeface="Century Gothic"/>
              </a:rPr>
              <a:t>(continued)</a:t>
            </a:r>
          </a:p>
        </p:txBody>
      </p:sp>
      <p:sp>
        <p:nvSpPr>
          <p:cNvPr id="3" name="object 3"/>
          <p:cNvSpPr txBox="1"/>
          <p:nvPr/>
        </p:nvSpPr>
        <p:spPr>
          <a:xfrm>
            <a:off x="2438400" y="1600200"/>
            <a:ext cx="9347200" cy="3884397"/>
          </a:xfrm>
          <a:prstGeom prst="rect">
            <a:avLst/>
          </a:prstGeom>
        </p:spPr>
        <p:txBody>
          <a:bodyPr vert="horz" wrap="square" lIns="0" tIns="41910" rIns="0" bIns="0" rtlCol="0">
            <a:spAutoFit/>
          </a:bodyPr>
          <a:lstStyle/>
          <a:p>
            <a:pPr marL="354965" marR="1060450" indent="-342900">
              <a:lnSpc>
                <a:spcPts val="1839"/>
              </a:lnSpc>
              <a:spcBef>
                <a:spcPts val="330"/>
              </a:spcBef>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The</a:t>
            </a:r>
            <a:r>
              <a:rPr sz="1700" spc="-25" dirty="0">
                <a:solidFill>
                  <a:srgbClr val="404040"/>
                </a:solidFill>
                <a:latin typeface="Century Gothic"/>
                <a:cs typeface="Century Gothic"/>
              </a:rPr>
              <a:t> </a:t>
            </a:r>
            <a:r>
              <a:rPr sz="1700" dirty="0">
                <a:solidFill>
                  <a:srgbClr val="404040"/>
                </a:solidFill>
                <a:latin typeface="Century Gothic"/>
                <a:cs typeface="Century Gothic"/>
              </a:rPr>
              <a:t>AFD</a:t>
            </a:r>
            <a:r>
              <a:rPr sz="1700" spc="-10" dirty="0">
                <a:solidFill>
                  <a:srgbClr val="404040"/>
                </a:solidFill>
                <a:latin typeface="Century Gothic"/>
                <a:cs typeface="Century Gothic"/>
              </a:rPr>
              <a:t> </a:t>
            </a:r>
            <a:r>
              <a:rPr sz="1700" dirty="0">
                <a:solidFill>
                  <a:srgbClr val="404040"/>
                </a:solidFill>
                <a:latin typeface="Century Gothic"/>
                <a:cs typeface="Century Gothic"/>
              </a:rPr>
              <a:t>tells</a:t>
            </a:r>
            <a:r>
              <a:rPr sz="1700" spc="-45" dirty="0">
                <a:solidFill>
                  <a:srgbClr val="404040"/>
                </a:solidFill>
                <a:latin typeface="Century Gothic"/>
                <a:cs typeface="Century Gothic"/>
              </a:rPr>
              <a:t> </a:t>
            </a:r>
            <a:r>
              <a:rPr sz="1700" dirty="0">
                <a:solidFill>
                  <a:srgbClr val="404040"/>
                </a:solidFill>
                <a:latin typeface="Century Gothic"/>
                <a:cs typeface="Century Gothic"/>
              </a:rPr>
              <a:t>the</a:t>
            </a:r>
            <a:r>
              <a:rPr sz="1700" spc="5" dirty="0">
                <a:solidFill>
                  <a:srgbClr val="404040"/>
                </a:solidFill>
                <a:latin typeface="Century Gothic"/>
                <a:cs typeface="Century Gothic"/>
              </a:rPr>
              <a:t> </a:t>
            </a:r>
            <a:r>
              <a:rPr sz="1700" dirty="0">
                <a:solidFill>
                  <a:srgbClr val="404040"/>
                </a:solidFill>
                <a:latin typeface="Century Gothic"/>
                <a:cs typeface="Century Gothic"/>
              </a:rPr>
              <a:t>Grad</a:t>
            </a:r>
            <a:r>
              <a:rPr sz="1700" spc="-5" dirty="0">
                <a:solidFill>
                  <a:srgbClr val="404040"/>
                </a:solidFill>
                <a:latin typeface="Century Gothic"/>
                <a:cs typeface="Century Gothic"/>
              </a:rPr>
              <a:t> </a:t>
            </a:r>
            <a:r>
              <a:rPr sz="1700" dirty="0">
                <a:solidFill>
                  <a:srgbClr val="404040"/>
                </a:solidFill>
                <a:latin typeface="Century Gothic"/>
                <a:cs typeface="Century Gothic"/>
              </a:rPr>
              <a:t>School</a:t>
            </a:r>
            <a:r>
              <a:rPr sz="1700" spc="-25" dirty="0">
                <a:solidFill>
                  <a:srgbClr val="404040"/>
                </a:solidFill>
                <a:latin typeface="Century Gothic"/>
                <a:cs typeface="Century Gothic"/>
              </a:rPr>
              <a:t> </a:t>
            </a:r>
            <a:r>
              <a:rPr sz="1700" dirty="0">
                <a:solidFill>
                  <a:srgbClr val="404040"/>
                </a:solidFill>
                <a:latin typeface="Century Gothic"/>
                <a:cs typeface="Century Gothic"/>
              </a:rPr>
              <a:t>that the student</a:t>
            </a:r>
            <a:r>
              <a:rPr sz="1700" spc="10" dirty="0">
                <a:solidFill>
                  <a:srgbClr val="404040"/>
                </a:solidFill>
                <a:latin typeface="Century Gothic"/>
                <a:cs typeface="Century Gothic"/>
              </a:rPr>
              <a:t> </a:t>
            </a:r>
            <a:r>
              <a:rPr sz="1700" dirty="0">
                <a:solidFill>
                  <a:srgbClr val="404040"/>
                </a:solidFill>
                <a:latin typeface="Century Gothic"/>
                <a:cs typeface="Century Gothic"/>
              </a:rPr>
              <a:t>plans</a:t>
            </a:r>
            <a:r>
              <a:rPr sz="1700" spc="-35" dirty="0">
                <a:solidFill>
                  <a:srgbClr val="404040"/>
                </a:solidFill>
                <a:latin typeface="Century Gothic"/>
                <a:cs typeface="Century Gothic"/>
              </a:rPr>
              <a:t> </a:t>
            </a:r>
            <a:r>
              <a:rPr sz="1700" dirty="0">
                <a:solidFill>
                  <a:srgbClr val="404040"/>
                </a:solidFill>
                <a:latin typeface="Century Gothic"/>
                <a:cs typeface="Century Gothic"/>
              </a:rPr>
              <a:t>to</a:t>
            </a:r>
            <a:r>
              <a:rPr sz="1700" spc="5" dirty="0">
                <a:solidFill>
                  <a:srgbClr val="404040"/>
                </a:solidFill>
                <a:latin typeface="Century Gothic"/>
                <a:cs typeface="Century Gothic"/>
              </a:rPr>
              <a:t> </a:t>
            </a:r>
            <a:r>
              <a:rPr sz="1700" dirty="0">
                <a:solidFill>
                  <a:srgbClr val="404040"/>
                </a:solidFill>
                <a:latin typeface="Century Gothic"/>
                <a:cs typeface="Century Gothic"/>
              </a:rPr>
              <a:t>complete</a:t>
            </a:r>
            <a:r>
              <a:rPr sz="1700" spc="-25" dirty="0">
                <a:solidFill>
                  <a:srgbClr val="404040"/>
                </a:solidFill>
                <a:latin typeface="Century Gothic"/>
                <a:cs typeface="Century Gothic"/>
              </a:rPr>
              <a:t> </a:t>
            </a:r>
            <a:r>
              <a:rPr sz="1700" dirty="0">
                <a:solidFill>
                  <a:srgbClr val="404040"/>
                </a:solidFill>
                <a:latin typeface="Century Gothic"/>
                <a:cs typeface="Century Gothic"/>
              </a:rPr>
              <a:t>all</a:t>
            </a:r>
            <a:r>
              <a:rPr sz="1700" spc="-35" dirty="0">
                <a:solidFill>
                  <a:srgbClr val="404040"/>
                </a:solidFill>
                <a:latin typeface="Century Gothic"/>
                <a:cs typeface="Century Gothic"/>
              </a:rPr>
              <a:t> </a:t>
            </a:r>
            <a:r>
              <a:rPr sz="1700" spc="-10" dirty="0">
                <a:solidFill>
                  <a:srgbClr val="404040"/>
                </a:solidFill>
                <a:latin typeface="Century Gothic"/>
                <a:cs typeface="Century Gothic"/>
              </a:rPr>
              <a:t>degree </a:t>
            </a:r>
            <a:r>
              <a:rPr sz="1700" dirty="0">
                <a:solidFill>
                  <a:srgbClr val="404040"/>
                </a:solidFill>
                <a:latin typeface="Century Gothic"/>
                <a:cs typeface="Century Gothic"/>
              </a:rPr>
              <a:t>requirements</a:t>
            </a:r>
            <a:r>
              <a:rPr sz="1700" spc="-25" dirty="0">
                <a:solidFill>
                  <a:srgbClr val="404040"/>
                </a:solidFill>
                <a:latin typeface="Century Gothic"/>
                <a:cs typeface="Century Gothic"/>
              </a:rPr>
              <a:t> </a:t>
            </a:r>
            <a:r>
              <a:rPr sz="1700" dirty="0">
                <a:solidFill>
                  <a:srgbClr val="404040"/>
                </a:solidFill>
                <a:latin typeface="Century Gothic"/>
                <a:cs typeface="Century Gothic"/>
              </a:rPr>
              <a:t>in</a:t>
            </a:r>
            <a:r>
              <a:rPr sz="1700" spc="-5" dirty="0">
                <a:solidFill>
                  <a:srgbClr val="404040"/>
                </a:solidFill>
                <a:latin typeface="Century Gothic"/>
                <a:cs typeface="Century Gothic"/>
              </a:rPr>
              <a:t> </a:t>
            </a:r>
            <a:r>
              <a:rPr sz="1700" dirty="0">
                <a:solidFill>
                  <a:srgbClr val="404040"/>
                </a:solidFill>
                <a:latin typeface="Century Gothic"/>
                <a:cs typeface="Century Gothic"/>
              </a:rPr>
              <a:t>the</a:t>
            </a:r>
            <a:r>
              <a:rPr sz="1700" spc="-15" dirty="0">
                <a:solidFill>
                  <a:srgbClr val="404040"/>
                </a:solidFill>
                <a:latin typeface="Century Gothic"/>
                <a:cs typeface="Century Gothic"/>
              </a:rPr>
              <a:t> </a:t>
            </a:r>
            <a:r>
              <a:rPr sz="1700" dirty="0">
                <a:solidFill>
                  <a:srgbClr val="404040"/>
                </a:solidFill>
                <a:latin typeface="Century Gothic"/>
                <a:cs typeface="Century Gothic"/>
              </a:rPr>
              <a:t>current</a:t>
            </a:r>
            <a:r>
              <a:rPr lang="en-US" sz="1700" dirty="0">
                <a:solidFill>
                  <a:srgbClr val="404040"/>
                </a:solidFill>
                <a:latin typeface="Century Gothic"/>
                <a:cs typeface="Century Gothic"/>
              </a:rPr>
              <a:t> module. </a:t>
            </a:r>
          </a:p>
          <a:p>
            <a:pPr marL="354965" marR="1060450" indent="-342900">
              <a:lnSpc>
                <a:spcPts val="1839"/>
              </a:lnSpc>
              <a:spcBef>
                <a:spcPts val="330"/>
              </a:spcBef>
              <a:tabLst>
                <a:tab pos="354965" algn="l"/>
              </a:tabLst>
            </a:pPr>
            <a:endParaRPr sz="1700" dirty="0">
              <a:latin typeface="Century Gothic"/>
              <a:cs typeface="Century Gothic"/>
            </a:endParaRPr>
          </a:p>
          <a:p>
            <a:pPr marL="12700">
              <a:lnSpc>
                <a:spcPts val="1939"/>
              </a:lnSpc>
              <a:spcBef>
                <a:spcPts val="5"/>
              </a:spcBef>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The</a:t>
            </a:r>
            <a:r>
              <a:rPr sz="1700" spc="-35" dirty="0">
                <a:solidFill>
                  <a:srgbClr val="404040"/>
                </a:solidFill>
                <a:latin typeface="Century Gothic"/>
                <a:cs typeface="Century Gothic"/>
              </a:rPr>
              <a:t> </a:t>
            </a:r>
            <a:r>
              <a:rPr sz="1700" dirty="0">
                <a:solidFill>
                  <a:srgbClr val="404040"/>
                </a:solidFill>
                <a:latin typeface="Century Gothic"/>
                <a:cs typeface="Century Gothic"/>
              </a:rPr>
              <a:t>student will</a:t>
            </a:r>
            <a:r>
              <a:rPr sz="1700" spc="-5" dirty="0">
                <a:solidFill>
                  <a:srgbClr val="404040"/>
                </a:solidFill>
                <a:latin typeface="Century Gothic"/>
                <a:cs typeface="Century Gothic"/>
              </a:rPr>
              <a:t> </a:t>
            </a:r>
            <a:r>
              <a:rPr sz="1700" dirty="0">
                <a:solidFill>
                  <a:srgbClr val="404040"/>
                </a:solidFill>
                <a:latin typeface="Century Gothic"/>
                <a:cs typeface="Century Gothic"/>
              </a:rPr>
              <a:t>be</a:t>
            </a:r>
            <a:r>
              <a:rPr sz="1700" spc="-40" dirty="0">
                <a:solidFill>
                  <a:srgbClr val="404040"/>
                </a:solidFill>
                <a:latin typeface="Century Gothic"/>
                <a:cs typeface="Century Gothic"/>
              </a:rPr>
              <a:t> </a:t>
            </a:r>
            <a:r>
              <a:rPr sz="1700" dirty="0">
                <a:solidFill>
                  <a:srgbClr val="404040"/>
                </a:solidFill>
                <a:latin typeface="Century Gothic"/>
                <a:cs typeface="Century Gothic"/>
              </a:rPr>
              <a:t>entered</a:t>
            </a:r>
            <a:r>
              <a:rPr sz="1700" spc="-10" dirty="0">
                <a:solidFill>
                  <a:srgbClr val="404040"/>
                </a:solidFill>
                <a:latin typeface="Century Gothic"/>
                <a:cs typeface="Century Gothic"/>
              </a:rPr>
              <a:t> </a:t>
            </a:r>
            <a:r>
              <a:rPr sz="1700" dirty="0">
                <a:solidFill>
                  <a:srgbClr val="404040"/>
                </a:solidFill>
                <a:latin typeface="Century Gothic"/>
                <a:cs typeface="Century Gothic"/>
              </a:rPr>
              <a:t>in</a:t>
            </a:r>
            <a:r>
              <a:rPr sz="1700" spc="-25" dirty="0">
                <a:solidFill>
                  <a:srgbClr val="404040"/>
                </a:solidFill>
                <a:latin typeface="Century Gothic"/>
                <a:cs typeface="Century Gothic"/>
              </a:rPr>
              <a:t> </a:t>
            </a:r>
            <a:r>
              <a:rPr sz="1700" dirty="0">
                <a:solidFill>
                  <a:srgbClr val="404040"/>
                </a:solidFill>
                <a:latin typeface="Century Gothic"/>
                <a:cs typeface="Century Gothic"/>
              </a:rPr>
              <a:t>Workday</a:t>
            </a:r>
            <a:r>
              <a:rPr sz="1700" spc="20" dirty="0">
                <a:solidFill>
                  <a:srgbClr val="404040"/>
                </a:solidFill>
                <a:latin typeface="Century Gothic"/>
                <a:cs typeface="Century Gothic"/>
              </a:rPr>
              <a:t> </a:t>
            </a:r>
            <a:r>
              <a:rPr sz="1700" dirty="0">
                <a:solidFill>
                  <a:srgbClr val="404040"/>
                </a:solidFill>
                <a:latin typeface="Century Gothic"/>
                <a:cs typeface="Century Gothic"/>
              </a:rPr>
              <a:t>Student as</a:t>
            </a:r>
            <a:r>
              <a:rPr sz="1700" spc="-10" dirty="0">
                <a:solidFill>
                  <a:srgbClr val="404040"/>
                </a:solidFill>
                <a:latin typeface="Century Gothic"/>
                <a:cs typeface="Century Gothic"/>
              </a:rPr>
              <a:t> </a:t>
            </a:r>
            <a:r>
              <a:rPr sz="1700" dirty="0">
                <a:solidFill>
                  <a:srgbClr val="404040"/>
                </a:solidFill>
                <a:latin typeface="Century Gothic"/>
                <a:cs typeface="Century Gothic"/>
              </a:rPr>
              <a:t>a</a:t>
            </a:r>
            <a:r>
              <a:rPr sz="1700" spc="-10" dirty="0">
                <a:solidFill>
                  <a:srgbClr val="404040"/>
                </a:solidFill>
                <a:latin typeface="Century Gothic"/>
                <a:cs typeface="Century Gothic"/>
              </a:rPr>
              <a:t> </a:t>
            </a:r>
            <a:r>
              <a:rPr sz="1700" dirty="0">
                <a:solidFill>
                  <a:srgbClr val="404040"/>
                </a:solidFill>
                <a:latin typeface="Century Gothic"/>
                <a:cs typeface="Century Gothic"/>
              </a:rPr>
              <a:t>degree</a:t>
            </a:r>
            <a:r>
              <a:rPr sz="1700" spc="-25" dirty="0">
                <a:solidFill>
                  <a:srgbClr val="404040"/>
                </a:solidFill>
                <a:latin typeface="Century Gothic"/>
                <a:cs typeface="Century Gothic"/>
              </a:rPr>
              <a:t> </a:t>
            </a:r>
            <a:r>
              <a:rPr sz="1700" dirty="0">
                <a:solidFill>
                  <a:srgbClr val="404040"/>
                </a:solidFill>
                <a:latin typeface="Century Gothic"/>
                <a:cs typeface="Century Gothic"/>
              </a:rPr>
              <a:t>candidate</a:t>
            </a:r>
            <a:r>
              <a:rPr sz="1700" spc="-30" dirty="0">
                <a:solidFill>
                  <a:srgbClr val="404040"/>
                </a:solidFill>
                <a:latin typeface="Century Gothic"/>
                <a:cs typeface="Century Gothic"/>
              </a:rPr>
              <a:t> </a:t>
            </a:r>
            <a:r>
              <a:rPr sz="1700" dirty="0">
                <a:solidFill>
                  <a:srgbClr val="404040"/>
                </a:solidFill>
                <a:latin typeface="Century Gothic"/>
                <a:cs typeface="Century Gothic"/>
              </a:rPr>
              <a:t>for</a:t>
            </a:r>
            <a:r>
              <a:rPr sz="1700" spc="-25" dirty="0">
                <a:solidFill>
                  <a:srgbClr val="404040"/>
                </a:solidFill>
                <a:latin typeface="Century Gothic"/>
                <a:cs typeface="Century Gothic"/>
              </a:rPr>
              <a:t> </a:t>
            </a:r>
            <a:r>
              <a:rPr sz="1700" spc="-20" dirty="0">
                <a:solidFill>
                  <a:srgbClr val="404040"/>
                </a:solidFill>
                <a:latin typeface="Century Gothic"/>
                <a:cs typeface="Century Gothic"/>
              </a:rPr>
              <a:t>that</a:t>
            </a:r>
            <a:r>
              <a:rPr lang="en-US" sz="1700" spc="-20" dirty="0">
                <a:solidFill>
                  <a:srgbClr val="404040"/>
                </a:solidFill>
                <a:latin typeface="Century Gothic"/>
                <a:cs typeface="Century Gothic"/>
              </a:rPr>
              <a:t> 	module.</a:t>
            </a:r>
            <a:endParaRPr sz="1700" dirty="0">
              <a:latin typeface="Century Gothic"/>
              <a:cs typeface="Century Gothic"/>
            </a:endParaRPr>
          </a:p>
          <a:p>
            <a:pPr>
              <a:lnSpc>
                <a:spcPct val="100000"/>
              </a:lnSpc>
              <a:spcBef>
                <a:spcPts val="1550"/>
              </a:spcBef>
            </a:pPr>
            <a:endParaRPr sz="1700" dirty="0">
              <a:latin typeface="Century Gothic"/>
              <a:cs typeface="Century Gothic"/>
            </a:endParaRPr>
          </a:p>
          <a:p>
            <a:pPr marL="12700">
              <a:lnSpc>
                <a:spcPts val="1939"/>
              </a:lnSpc>
              <a:spcBef>
                <a:spcPts val="5"/>
              </a:spcBef>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Each</a:t>
            </a:r>
            <a:r>
              <a:rPr sz="1700" spc="-5" dirty="0">
                <a:solidFill>
                  <a:srgbClr val="404040"/>
                </a:solidFill>
                <a:latin typeface="Century Gothic"/>
                <a:cs typeface="Century Gothic"/>
              </a:rPr>
              <a:t> </a:t>
            </a:r>
            <a:r>
              <a:rPr sz="1700" dirty="0">
                <a:solidFill>
                  <a:srgbClr val="404040"/>
                </a:solidFill>
                <a:latin typeface="Century Gothic"/>
                <a:cs typeface="Century Gothic"/>
              </a:rPr>
              <a:t>degree</a:t>
            </a:r>
            <a:r>
              <a:rPr sz="1700" spc="-20" dirty="0">
                <a:solidFill>
                  <a:srgbClr val="404040"/>
                </a:solidFill>
                <a:latin typeface="Century Gothic"/>
                <a:cs typeface="Century Gothic"/>
              </a:rPr>
              <a:t> </a:t>
            </a:r>
            <a:r>
              <a:rPr sz="1700" dirty="0">
                <a:solidFill>
                  <a:srgbClr val="404040"/>
                </a:solidFill>
                <a:latin typeface="Century Gothic"/>
                <a:cs typeface="Century Gothic"/>
              </a:rPr>
              <a:t>candidate’s</a:t>
            </a:r>
            <a:r>
              <a:rPr sz="1700" spc="-20" dirty="0">
                <a:solidFill>
                  <a:srgbClr val="404040"/>
                </a:solidFill>
                <a:latin typeface="Century Gothic"/>
                <a:cs typeface="Century Gothic"/>
              </a:rPr>
              <a:t> </a:t>
            </a:r>
            <a:r>
              <a:rPr sz="1700" dirty="0">
                <a:solidFill>
                  <a:srgbClr val="404040"/>
                </a:solidFill>
                <a:latin typeface="Century Gothic"/>
                <a:cs typeface="Century Gothic"/>
              </a:rPr>
              <a:t>record</a:t>
            </a:r>
            <a:r>
              <a:rPr sz="1700" spc="-25" dirty="0">
                <a:solidFill>
                  <a:srgbClr val="404040"/>
                </a:solidFill>
                <a:latin typeface="Century Gothic"/>
                <a:cs typeface="Century Gothic"/>
              </a:rPr>
              <a:t> </a:t>
            </a:r>
            <a:r>
              <a:rPr sz="1700" dirty="0">
                <a:solidFill>
                  <a:srgbClr val="404040"/>
                </a:solidFill>
                <a:latin typeface="Century Gothic"/>
                <a:cs typeface="Century Gothic"/>
              </a:rPr>
              <a:t>will</a:t>
            </a:r>
            <a:r>
              <a:rPr sz="1700" spc="-40" dirty="0">
                <a:solidFill>
                  <a:srgbClr val="404040"/>
                </a:solidFill>
                <a:latin typeface="Century Gothic"/>
                <a:cs typeface="Century Gothic"/>
              </a:rPr>
              <a:t> </a:t>
            </a:r>
            <a:r>
              <a:rPr sz="1700" dirty="0">
                <a:solidFill>
                  <a:srgbClr val="404040"/>
                </a:solidFill>
                <a:latin typeface="Century Gothic"/>
                <a:cs typeface="Century Gothic"/>
              </a:rPr>
              <a:t>be</a:t>
            </a:r>
            <a:r>
              <a:rPr sz="1700" spc="-5" dirty="0">
                <a:solidFill>
                  <a:srgbClr val="404040"/>
                </a:solidFill>
                <a:latin typeface="Century Gothic"/>
                <a:cs typeface="Century Gothic"/>
              </a:rPr>
              <a:t> </a:t>
            </a:r>
            <a:r>
              <a:rPr sz="1700" dirty="0">
                <a:solidFill>
                  <a:srgbClr val="404040"/>
                </a:solidFill>
                <a:latin typeface="Century Gothic"/>
                <a:cs typeface="Century Gothic"/>
              </a:rPr>
              <a:t>audited</a:t>
            </a:r>
            <a:r>
              <a:rPr sz="1700" spc="-5" dirty="0">
                <a:solidFill>
                  <a:srgbClr val="404040"/>
                </a:solidFill>
                <a:latin typeface="Century Gothic"/>
                <a:cs typeface="Century Gothic"/>
              </a:rPr>
              <a:t> </a:t>
            </a:r>
            <a:r>
              <a:rPr sz="1700" dirty="0">
                <a:solidFill>
                  <a:srgbClr val="404040"/>
                </a:solidFill>
                <a:latin typeface="Century Gothic"/>
                <a:cs typeface="Century Gothic"/>
              </a:rPr>
              <a:t>in</a:t>
            </a:r>
            <a:r>
              <a:rPr sz="1700" spc="-15" dirty="0">
                <a:solidFill>
                  <a:srgbClr val="404040"/>
                </a:solidFill>
                <a:latin typeface="Century Gothic"/>
                <a:cs typeface="Century Gothic"/>
              </a:rPr>
              <a:t> </a:t>
            </a:r>
            <a:r>
              <a:rPr sz="1700" dirty="0">
                <a:solidFill>
                  <a:srgbClr val="404040"/>
                </a:solidFill>
                <a:latin typeface="Century Gothic"/>
                <a:cs typeface="Century Gothic"/>
              </a:rPr>
              <a:t>order</a:t>
            </a:r>
            <a:r>
              <a:rPr sz="1700" spc="-20" dirty="0">
                <a:solidFill>
                  <a:srgbClr val="404040"/>
                </a:solidFill>
                <a:latin typeface="Century Gothic"/>
                <a:cs typeface="Century Gothic"/>
              </a:rPr>
              <a:t> </a:t>
            </a:r>
            <a:r>
              <a:rPr sz="1700" dirty="0">
                <a:solidFill>
                  <a:srgbClr val="404040"/>
                </a:solidFill>
                <a:latin typeface="Century Gothic"/>
                <a:cs typeface="Century Gothic"/>
              </a:rPr>
              <a:t>to make sure</a:t>
            </a:r>
            <a:r>
              <a:rPr sz="1700" spc="-5" dirty="0">
                <a:solidFill>
                  <a:srgbClr val="404040"/>
                </a:solidFill>
                <a:latin typeface="Century Gothic"/>
                <a:cs typeface="Century Gothic"/>
              </a:rPr>
              <a:t> </a:t>
            </a:r>
            <a:r>
              <a:rPr sz="1700" dirty="0">
                <a:solidFill>
                  <a:srgbClr val="404040"/>
                </a:solidFill>
                <a:latin typeface="Century Gothic"/>
                <a:cs typeface="Century Gothic"/>
              </a:rPr>
              <a:t>that all </a:t>
            </a:r>
            <a:r>
              <a:rPr sz="1700" spc="-10" dirty="0">
                <a:solidFill>
                  <a:srgbClr val="404040"/>
                </a:solidFill>
                <a:latin typeface="Century Gothic"/>
                <a:cs typeface="Century Gothic"/>
              </a:rPr>
              <a:t>degree</a:t>
            </a:r>
            <a:endParaRPr sz="1700" dirty="0">
              <a:latin typeface="Century Gothic"/>
              <a:cs typeface="Century Gothic"/>
            </a:endParaRPr>
          </a:p>
          <a:p>
            <a:pPr marL="354965">
              <a:lnSpc>
                <a:spcPts val="1939"/>
              </a:lnSpc>
            </a:pPr>
            <a:r>
              <a:rPr sz="1700" dirty="0">
                <a:solidFill>
                  <a:srgbClr val="404040"/>
                </a:solidFill>
                <a:latin typeface="Century Gothic"/>
                <a:cs typeface="Century Gothic"/>
              </a:rPr>
              <a:t>requirements</a:t>
            </a:r>
            <a:r>
              <a:rPr sz="1700" spc="-25" dirty="0">
                <a:solidFill>
                  <a:srgbClr val="404040"/>
                </a:solidFill>
                <a:latin typeface="Century Gothic"/>
                <a:cs typeface="Century Gothic"/>
              </a:rPr>
              <a:t> </a:t>
            </a:r>
            <a:r>
              <a:rPr sz="1700" dirty="0">
                <a:solidFill>
                  <a:srgbClr val="404040"/>
                </a:solidFill>
                <a:latin typeface="Century Gothic"/>
                <a:cs typeface="Century Gothic"/>
              </a:rPr>
              <a:t>have</a:t>
            </a:r>
            <a:r>
              <a:rPr sz="1700" spc="-35" dirty="0">
                <a:solidFill>
                  <a:srgbClr val="404040"/>
                </a:solidFill>
                <a:latin typeface="Century Gothic"/>
                <a:cs typeface="Century Gothic"/>
              </a:rPr>
              <a:t> </a:t>
            </a:r>
            <a:r>
              <a:rPr sz="1700" dirty="0">
                <a:solidFill>
                  <a:srgbClr val="404040"/>
                </a:solidFill>
                <a:latin typeface="Century Gothic"/>
                <a:cs typeface="Century Gothic"/>
              </a:rPr>
              <a:t>been</a:t>
            </a:r>
            <a:r>
              <a:rPr sz="1700" spc="-15" dirty="0">
                <a:solidFill>
                  <a:srgbClr val="404040"/>
                </a:solidFill>
                <a:latin typeface="Century Gothic"/>
                <a:cs typeface="Century Gothic"/>
              </a:rPr>
              <a:t> </a:t>
            </a:r>
            <a:r>
              <a:rPr sz="1700" spc="-10" dirty="0">
                <a:solidFill>
                  <a:srgbClr val="404040"/>
                </a:solidFill>
                <a:latin typeface="Century Gothic"/>
                <a:cs typeface="Century Gothic"/>
              </a:rPr>
              <a:t>completed.</a:t>
            </a:r>
            <a:endParaRPr sz="1700" dirty="0">
              <a:latin typeface="Century Gothic"/>
              <a:cs typeface="Century Gothic"/>
            </a:endParaRPr>
          </a:p>
          <a:p>
            <a:pPr>
              <a:lnSpc>
                <a:spcPct val="100000"/>
              </a:lnSpc>
              <a:spcBef>
                <a:spcPts val="1780"/>
              </a:spcBef>
            </a:pPr>
            <a:endParaRPr sz="1700" dirty="0">
              <a:latin typeface="Century Gothic"/>
              <a:cs typeface="Century Gothic"/>
            </a:endParaRPr>
          </a:p>
          <a:p>
            <a:pPr marL="354965" marR="368300" indent="-342900">
              <a:lnSpc>
                <a:spcPts val="1839"/>
              </a:lnSpc>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Students</a:t>
            </a:r>
            <a:r>
              <a:rPr sz="1700" spc="5" dirty="0">
                <a:solidFill>
                  <a:srgbClr val="404040"/>
                </a:solidFill>
                <a:latin typeface="Century Gothic"/>
                <a:cs typeface="Century Gothic"/>
              </a:rPr>
              <a:t> </a:t>
            </a:r>
            <a:r>
              <a:rPr sz="1700" dirty="0">
                <a:solidFill>
                  <a:srgbClr val="404040"/>
                </a:solidFill>
                <a:latin typeface="Century Gothic"/>
                <a:cs typeface="Century Gothic"/>
              </a:rPr>
              <a:t>who</a:t>
            </a:r>
            <a:r>
              <a:rPr sz="1700" spc="-20" dirty="0">
                <a:solidFill>
                  <a:srgbClr val="404040"/>
                </a:solidFill>
                <a:latin typeface="Century Gothic"/>
                <a:cs typeface="Century Gothic"/>
              </a:rPr>
              <a:t> </a:t>
            </a:r>
            <a:r>
              <a:rPr sz="1700" dirty="0">
                <a:solidFill>
                  <a:srgbClr val="404040"/>
                </a:solidFill>
                <a:latin typeface="Century Gothic"/>
                <a:cs typeface="Century Gothic"/>
              </a:rPr>
              <a:t>will</a:t>
            </a:r>
            <a:r>
              <a:rPr sz="1700" spc="-5" dirty="0">
                <a:solidFill>
                  <a:srgbClr val="404040"/>
                </a:solidFill>
                <a:latin typeface="Century Gothic"/>
                <a:cs typeface="Century Gothic"/>
              </a:rPr>
              <a:t> </a:t>
            </a:r>
            <a:r>
              <a:rPr sz="1700" dirty="0">
                <a:solidFill>
                  <a:srgbClr val="404040"/>
                </a:solidFill>
                <a:latin typeface="Century Gothic"/>
                <a:cs typeface="Century Gothic"/>
              </a:rPr>
              <a:t>not</a:t>
            </a:r>
            <a:r>
              <a:rPr sz="1700" spc="-35" dirty="0">
                <a:solidFill>
                  <a:srgbClr val="404040"/>
                </a:solidFill>
                <a:latin typeface="Century Gothic"/>
                <a:cs typeface="Century Gothic"/>
              </a:rPr>
              <a:t> </a:t>
            </a:r>
            <a:r>
              <a:rPr sz="1700" dirty="0">
                <a:solidFill>
                  <a:srgbClr val="404040"/>
                </a:solidFill>
                <a:latin typeface="Century Gothic"/>
                <a:cs typeface="Century Gothic"/>
              </a:rPr>
              <a:t>complete</a:t>
            </a:r>
            <a:r>
              <a:rPr sz="1700" spc="-35" dirty="0">
                <a:solidFill>
                  <a:srgbClr val="404040"/>
                </a:solidFill>
                <a:latin typeface="Century Gothic"/>
                <a:cs typeface="Century Gothic"/>
              </a:rPr>
              <a:t> </a:t>
            </a:r>
            <a:r>
              <a:rPr sz="1700" dirty="0">
                <a:solidFill>
                  <a:srgbClr val="404040"/>
                </a:solidFill>
                <a:latin typeface="Century Gothic"/>
                <a:cs typeface="Century Gothic"/>
              </a:rPr>
              <a:t>the degree</a:t>
            </a:r>
            <a:r>
              <a:rPr sz="1700" spc="-25" dirty="0">
                <a:solidFill>
                  <a:srgbClr val="404040"/>
                </a:solidFill>
                <a:latin typeface="Century Gothic"/>
                <a:cs typeface="Century Gothic"/>
              </a:rPr>
              <a:t> </a:t>
            </a:r>
            <a:r>
              <a:rPr sz="1700" dirty="0">
                <a:solidFill>
                  <a:srgbClr val="404040"/>
                </a:solidFill>
                <a:latin typeface="Century Gothic"/>
                <a:cs typeface="Century Gothic"/>
              </a:rPr>
              <a:t>requirements</a:t>
            </a:r>
            <a:r>
              <a:rPr sz="1700" spc="-20" dirty="0">
                <a:solidFill>
                  <a:srgbClr val="404040"/>
                </a:solidFill>
                <a:latin typeface="Century Gothic"/>
                <a:cs typeface="Century Gothic"/>
              </a:rPr>
              <a:t> </a:t>
            </a:r>
            <a:r>
              <a:rPr sz="1700" dirty="0">
                <a:solidFill>
                  <a:srgbClr val="404040"/>
                </a:solidFill>
                <a:latin typeface="Century Gothic"/>
                <a:cs typeface="Century Gothic"/>
              </a:rPr>
              <a:t>will be</a:t>
            </a:r>
            <a:r>
              <a:rPr sz="1700" spc="-40" dirty="0">
                <a:solidFill>
                  <a:srgbClr val="404040"/>
                </a:solidFill>
                <a:latin typeface="Century Gothic"/>
                <a:cs typeface="Century Gothic"/>
              </a:rPr>
              <a:t> </a:t>
            </a:r>
            <a:r>
              <a:rPr sz="1700" dirty="0">
                <a:solidFill>
                  <a:srgbClr val="404040"/>
                </a:solidFill>
                <a:latin typeface="Century Gothic"/>
                <a:cs typeface="Century Gothic"/>
              </a:rPr>
              <a:t>removed</a:t>
            </a:r>
            <a:r>
              <a:rPr sz="1700" spc="-35" dirty="0">
                <a:solidFill>
                  <a:srgbClr val="404040"/>
                </a:solidFill>
                <a:latin typeface="Century Gothic"/>
                <a:cs typeface="Century Gothic"/>
              </a:rPr>
              <a:t> </a:t>
            </a:r>
            <a:r>
              <a:rPr sz="1700" dirty="0">
                <a:solidFill>
                  <a:srgbClr val="404040"/>
                </a:solidFill>
                <a:latin typeface="Century Gothic"/>
                <a:cs typeface="Century Gothic"/>
              </a:rPr>
              <a:t>from</a:t>
            </a:r>
            <a:r>
              <a:rPr sz="1700" spc="-5" dirty="0">
                <a:solidFill>
                  <a:srgbClr val="404040"/>
                </a:solidFill>
                <a:latin typeface="Century Gothic"/>
                <a:cs typeface="Century Gothic"/>
              </a:rPr>
              <a:t> </a:t>
            </a:r>
            <a:r>
              <a:rPr sz="1700" spc="-25" dirty="0">
                <a:solidFill>
                  <a:srgbClr val="404040"/>
                </a:solidFill>
                <a:latin typeface="Century Gothic"/>
                <a:cs typeface="Century Gothic"/>
              </a:rPr>
              <a:t>the </a:t>
            </a:r>
            <a:r>
              <a:rPr sz="1700" dirty="0">
                <a:solidFill>
                  <a:srgbClr val="404040"/>
                </a:solidFill>
                <a:latin typeface="Century Gothic"/>
                <a:cs typeface="Century Gothic"/>
              </a:rPr>
              <a:t>graduation</a:t>
            </a:r>
            <a:r>
              <a:rPr sz="1700" spc="-35" dirty="0">
                <a:solidFill>
                  <a:srgbClr val="404040"/>
                </a:solidFill>
                <a:latin typeface="Century Gothic"/>
                <a:cs typeface="Century Gothic"/>
              </a:rPr>
              <a:t> </a:t>
            </a:r>
            <a:r>
              <a:rPr sz="1700" spc="-20" dirty="0">
                <a:solidFill>
                  <a:srgbClr val="404040"/>
                </a:solidFill>
                <a:latin typeface="Century Gothic"/>
                <a:cs typeface="Century Gothic"/>
              </a:rPr>
              <a:t>list.</a:t>
            </a:r>
            <a:endParaRPr sz="1700" dirty="0">
              <a:latin typeface="Century Gothic"/>
              <a:cs typeface="Century Gothic"/>
            </a:endParaRPr>
          </a:p>
          <a:p>
            <a:pPr>
              <a:lnSpc>
                <a:spcPct val="100000"/>
              </a:lnSpc>
              <a:spcBef>
                <a:spcPts val="1505"/>
              </a:spcBef>
            </a:pPr>
            <a:endParaRPr sz="1700" dirty="0">
              <a:latin typeface="Century Gothic"/>
              <a:cs typeface="Century Gothic"/>
            </a:endParaRPr>
          </a:p>
          <a:p>
            <a:pPr marL="12700">
              <a:lnSpc>
                <a:spcPct val="100000"/>
              </a:lnSpc>
              <a:tabLst>
                <a:tab pos="354965" algn="l"/>
              </a:tabLst>
            </a:pPr>
            <a:r>
              <a:rPr sz="1700" spc="-50" dirty="0">
                <a:solidFill>
                  <a:srgbClr val="353535"/>
                </a:solidFill>
                <a:latin typeface="Wingdings 3"/>
                <a:cs typeface="Wingdings 3"/>
              </a:rPr>
              <a:t></a:t>
            </a:r>
            <a:r>
              <a:rPr sz="1700" dirty="0">
                <a:solidFill>
                  <a:srgbClr val="353535"/>
                </a:solidFill>
                <a:latin typeface="Times New Roman"/>
                <a:cs typeface="Times New Roman"/>
              </a:rPr>
              <a:t>	</a:t>
            </a:r>
            <a:r>
              <a:rPr sz="1700" dirty="0">
                <a:solidFill>
                  <a:srgbClr val="404040"/>
                </a:solidFill>
                <a:latin typeface="Century Gothic"/>
                <a:cs typeface="Century Gothic"/>
              </a:rPr>
              <a:t>Students who</a:t>
            </a:r>
            <a:r>
              <a:rPr sz="1700" spc="-30" dirty="0">
                <a:solidFill>
                  <a:srgbClr val="404040"/>
                </a:solidFill>
                <a:latin typeface="Century Gothic"/>
                <a:cs typeface="Century Gothic"/>
              </a:rPr>
              <a:t> </a:t>
            </a:r>
            <a:r>
              <a:rPr sz="1700" dirty="0">
                <a:solidFill>
                  <a:srgbClr val="404040"/>
                </a:solidFill>
                <a:latin typeface="Century Gothic"/>
                <a:cs typeface="Century Gothic"/>
              </a:rPr>
              <a:t>do not</a:t>
            </a:r>
            <a:r>
              <a:rPr sz="1700" spc="-30" dirty="0">
                <a:solidFill>
                  <a:srgbClr val="404040"/>
                </a:solidFill>
                <a:latin typeface="Century Gothic"/>
                <a:cs typeface="Century Gothic"/>
              </a:rPr>
              <a:t> </a:t>
            </a:r>
            <a:r>
              <a:rPr sz="1700" dirty="0">
                <a:solidFill>
                  <a:srgbClr val="404040"/>
                </a:solidFill>
                <a:latin typeface="Century Gothic"/>
                <a:cs typeface="Century Gothic"/>
              </a:rPr>
              <a:t>graduate</a:t>
            </a:r>
            <a:r>
              <a:rPr sz="1700" spc="-5" dirty="0">
                <a:solidFill>
                  <a:srgbClr val="404040"/>
                </a:solidFill>
                <a:latin typeface="Century Gothic"/>
                <a:cs typeface="Century Gothic"/>
              </a:rPr>
              <a:t> </a:t>
            </a:r>
            <a:r>
              <a:rPr sz="1700" dirty="0">
                <a:solidFill>
                  <a:srgbClr val="404040"/>
                </a:solidFill>
                <a:latin typeface="Century Gothic"/>
                <a:cs typeface="Century Gothic"/>
              </a:rPr>
              <a:t>will</a:t>
            </a:r>
            <a:r>
              <a:rPr sz="1700" spc="-10" dirty="0">
                <a:solidFill>
                  <a:srgbClr val="404040"/>
                </a:solidFill>
                <a:latin typeface="Century Gothic"/>
                <a:cs typeface="Century Gothic"/>
              </a:rPr>
              <a:t> </a:t>
            </a:r>
            <a:r>
              <a:rPr sz="1700" dirty="0">
                <a:solidFill>
                  <a:srgbClr val="404040"/>
                </a:solidFill>
                <a:latin typeface="Century Gothic"/>
                <a:cs typeface="Century Gothic"/>
              </a:rPr>
              <a:t>submit</a:t>
            </a:r>
            <a:r>
              <a:rPr sz="1700" spc="-40" dirty="0">
                <a:solidFill>
                  <a:srgbClr val="404040"/>
                </a:solidFill>
                <a:latin typeface="Century Gothic"/>
                <a:cs typeface="Century Gothic"/>
              </a:rPr>
              <a:t> </a:t>
            </a:r>
            <a:r>
              <a:rPr sz="1700" dirty="0">
                <a:solidFill>
                  <a:srgbClr val="404040"/>
                </a:solidFill>
                <a:latin typeface="Century Gothic"/>
                <a:cs typeface="Century Gothic"/>
              </a:rPr>
              <a:t>a</a:t>
            </a:r>
            <a:r>
              <a:rPr sz="1700" spc="-10" dirty="0">
                <a:solidFill>
                  <a:srgbClr val="404040"/>
                </a:solidFill>
                <a:latin typeface="Century Gothic"/>
                <a:cs typeface="Century Gothic"/>
              </a:rPr>
              <a:t> </a:t>
            </a:r>
            <a:r>
              <a:rPr sz="1700" dirty="0">
                <a:solidFill>
                  <a:srgbClr val="404040"/>
                </a:solidFill>
                <a:latin typeface="Century Gothic"/>
                <a:cs typeface="Century Gothic"/>
              </a:rPr>
              <a:t>new</a:t>
            </a:r>
            <a:r>
              <a:rPr sz="1700" spc="-25" dirty="0">
                <a:solidFill>
                  <a:srgbClr val="404040"/>
                </a:solidFill>
                <a:latin typeface="Century Gothic"/>
                <a:cs typeface="Century Gothic"/>
              </a:rPr>
              <a:t> </a:t>
            </a:r>
            <a:r>
              <a:rPr sz="1700" spc="-20" dirty="0">
                <a:solidFill>
                  <a:srgbClr val="404040"/>
                </a:solidFill>
                <a:latin typeface="Century Gothic"/>
                <a:cs typeface="Century Gothic"/>
              </a:rPr>
              <a:t>AF</a:t>
            </a:r>
            <a:r>
              <a:rPr lang="en-US" sz="1700" spc="-20" dirty="0">
                <a:solidFill>
                  <a:srgbClr val="404040"/>
                </a:solidFill>
                <a:latin typeface="Century Gothic"/>
                <a:cs typeface="Century Gothic"/>
              </a:rPr>
              <a:t>D for a future module.</a:t>
            </a:r>
            <a:endParaRPr sz="1700" dirty="0">
              <a:latin typeface="Century Gothic"/>
              <a:cs typeface="Century Gothic"/>
            </a:endParaRPr>
          </a:p>
        </p:txBody>
      </p:sp>
      <p:grpSp>
        <p:nvGrpSpPr>
          <p:cNvPr id="4" name="object 4"/>
          <p:cNvGrpSpPr/>
          <p:nvPr/>
        </p:nvGrpSpPr>
        <p:grpSpPr>
          <a:xfrm>
            <a:off x="-7937" y="6169024"/>
            <a:ext cx="12207875" cy="697230"/>
            <a:chOff x="-7937" y="6169024"/>
            <a:chExt cx="12207875" cy="697230"/>
          </a:xfrm>
        </p:grpSpPr>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15963" y="6341922"/>
              <a:ext cx="2936748" cy="37017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4513" y="693948"/>
            <a:ext cx="6088063" cy="574675"/>
          </a:xfrm>
          <a:prstGeom prst="rect">
            <a:avLst/>
          </a:prstGeom>
        </p:spPr>
        <p:txBody>
          <a:bodyPr vert="horz" wrap="square" lIns="0" tIns="12700" rIns="0" bIns="0" rtlCol="0">
            <a:spAutoFit/>
          </a:bodyPr>
          <a:lstStyle/>
          <a:p>
            <a:pPr marL="1743710">
              <a:lnSpc>
                <a:spcPct val="100000"/>
              </a:lnSpc>
              <a:spcBef>
                <a:spcPts val="100"/>
              </a:spcBef>
            </a:pPr>
            <a:r>
              <a:rPr b="0" dirty="0">
                <a:latin typeface="Century Gothic"/>
                <a:cs typeface="Century Gothic"/>
              </a:rPr>
              <a:t>Graduation</a:t>
            </a:r>
            <a:r>
              <a:rPr b="0" spc="-200" dirty="0">
                <a:latin typeface="Century Gothic"/>
                <a:cs typeface="Century Gothic"/>
              </a:rPr>
              <a:t> </a:t>
            </a:r>
            <a:r>
              <a:rPr b="0" spc="-20" dirty="0">
                <a:latin typeface="Century Gothic"/>
                <a:cs typeface="Century Gothic"/>
              </a:rPr>
              <a:t>List</a:t>
            </a:r>
          </a:p>
        </p:txBody>
      </p:sp>
      <p:sp>
        <p:nvSpPr>
          <p:cNvPr id="3" name="object 3"/>
          <p:cNvSpPr txBox="1">
            <a:spLocks noGrp="1"/>
          </p:cNvSpPr>
          <p:nvPr>
            <p:ph type="body" idx="1"/>
          </p:nvPr>
        </p:nvSpPr>
        <p:spPr>
          <a:xfrm>
            <a:off x="2165412" y="1442922"/>
            <a:ext cx="9264588" cy="3302827"/>
          </a:xfrm>
          <a:prstGeom prst="rect">
            <a:avLst/>
          </a:prstGeom>
        </p:spPr>
        <p:txBody>
          <a:bodyPr vert="horz" wrap="square" lIns="0" tIns="12065" rIns="0" bIns="0" rtlCol="0">
            <a:spAutoFit/>
          </a:bodyPr>
          <a:lstStyle/>
          <a:p>
            <a:pPr marL="12700">
              <a:lnSpc>
                <a:spcPts val="2375"/>
              </a:lnSpc>
              <a:spcBef>
                <a:spcPts val="95"/>
              </a:spcBef>
            </a:pPr>
            <a:r>
              <a:rPr dirty="0">
                <a:solidFill>
                  <a:srgbClr val="353535"/>
                </a:solidFill>
                <a:latin typeface="Wingdings 3"/>
                <a:cs typeface="Wingdings 3"/>
              </a:rPr>
              <a:t></a:t>
            </a:r>
            <a:r>
              <a:rPr spc="145" dirty="0">
                <a:solidFill>
                  <a:srgbClr val="353535"/>
                </a:solidFill>
                <a:latin typeface="Times New Roman"/>
                <a:cs typeface="Times New Roman"/>
              </a:rPr>
              <a:t> </a:t>
            </a:r>
            <a:r>
              <a:rPr dirty="0"/>
              <a:t>Graduation</a:t>
            </a:r>
            <a:r>
              <a:rPr spc="-50" dirty="0"/>
              <a:t> </a:t>
            </a:r>
            <a:r>
              <a:rPr dirty="0"/>
              <a:t>List</a:t>
            </a:r>
            <a:r>
              <a:rPr spc="-45" dirty="0"/>
              <a:t> </a:t>
            </a:r>
            <a:r>
              <a:rPr dirty="0"/>
              <a:t>Reports</a:t>
            </a:r>
            <a:r>
              <a:rPr spc="-45" dirty="0"/>
              <a:t> </a:t>
            </a:r>
            <a:r>
              <a:rPr dirty="0"/>
              <a:t>(“Degree</a:t>
            </a:r>
            <a:r>
              <a:rPr spc="-5" dirty="0"/>
              <a:t> </a:t>
            </a:r>
            <a:r>
              <a:rPr dirty="0"/>
              <a:t>Candidates</a:t>
            </a:r>
            <a:r>
              <a:rPr spc="-45" dirty="0"/>
              <a:t> </a:t>
            </a:r>
            <a:r>
              <a:rPr dirty="0"/>
              <a:t>by</a:t>
            </a:r>
            <a:r>
              <a:rPr spc="-35" dirty="0"/>
              <a:t> </a:t>
            </a:r>
            <a:r>
              <a:rPr dirty="0"/>
              <a:t>Type</a:t>
            </a:r>
            <a:r>
              <a:rPr spc="-10" dirty="0"/>
              <a:t> </a:t>
            </a:r>
            <a:r>
              <a:rPr dirty="0"/>
              <a:t>of</a:t>
            </a:r>
            <a:r>
              <a:rPr spc="-40" dirty="0"/>
              <a:t> </a:t>
            </a:r>
            <a:r>
              <a:rPr spc="-10" dirty="0"/>
              <a:t>Degree”)</a:t>
            </a:r>
            <a:endParaRPr dirty="0">
              <a:latin typeface="Times New Roman"/>
              <a:cs typeface="Times New Roman"/>
            </a:endParaRPr>
          </a:p>
          <a:p>
            <a:pPr marL="354965">
              <a:lnSpc>
                <a:spcPts val="2375"/>
              </a:lnSpc>
            </a:pPr>
            <a:r>
              <a:rPr dirty="0"/>
              <a:t>are</a:t>
            </a:r>
            <a:r>
              <a:rPr spc="-25" dirty="0"/>
              <a:t> </a:t>
            </a:r>
            <a:r>
              <a:rPr dirty="0"/>
              <a:t>sent</a:t>
            </a:r>
            <a:r>
              <a:rPr spc="-20" dirty="0"/>
              <a:t> </a:t>
            </a:r>
            <a:r>
              <a:rPr dirty="0"/>
              <a:t>out</a:t>
            </a:r>
            <a:r>
              <a:rPr spc="-25" dirty="0"/>
              <a:t> </a:t>
            </a:r>
            <a:r>
              <a:rPr dirty="0"/>
              <a:t>to</a:t>
            </a:r>
            <a:r>
              <a:rPr spc="-20" dirty="0"/>
              <a:t> </a:t>
            </a:r>
            <a:r>
              <a:rPr dirty="0"/>
              <a:t>the</a:t>
            </a:r>
            <a:r>
              <a:rPr spc="-35" dirty="0"/>
              <a:t> </a:t>
            </a:r>
            <a:r>
              <a:rPr dirty="0"/>
              <a:t>departments</a:t>
            </a:r>
            <a:r>
              <a:rPr spc="-30" dirty="0"/>
              <a:t> </a:t>
            </a:r>
            <a:r>
              <a:rPr dirty="0"/>
              <a:t>at</a:t>
            </a:r>
            <a:r>
              <a:rPr spc="-10" dirty="0"/>
              <a:t> </a:t>
            </a:r>
            <a:r>
              <a:rPr lang="en-US" spc="-10" dirty="0"/>
              <a:t>three</a:t>
            </a:r>
            <a:r>
              <a:rPr spc="-15" dirty="0"/>
              <a:t> </a:t>
            </a:r>
            <a:r>
              <a:rPr dirty="0"/>
              <a:t>points</a:t>
            </a:r>
            <a:r>
              <a:rPr spc="-50" dirty="0"/>
              <a:t> </a:t>
            </a:r>
            <a:r>
              <a:rPr dirty="0"/>
              <a:t>each</a:t>
            </a:r>
            <a:r>
              <a:rPr spc="-20" dirty="0"/>
              <a:t> </a:t>
            </a:r>
            <a:r>
              <a:rPr lang="en-US" spc="-10" dirty="0"/>
              <a:t>module</a:t>
            </a:r>
            <a:r>
              <a:rPr spc="-10" dirty="0"/>
              <a:t>:</a:t>
            </a:r>
            <a:endParaRPr lang="en-US" spc="-10" dirty="0"/>
          </a:p>
          <a:p>
            <a:pPr marL="354965">
              <a:lnSpc>
                <a:spcPts val="2375"/>
              </a:lnSpc>
            </a:pPr>
            <a:endParaRPr dirty="0"/>
          </a:p>
          <a:p>
            <a:pPr marL="469265">
              <a:lnSpc>
                <a:spcPct val="100000"/>
              </a:lnSpc>
              <a:spcBef>
                <a:spcPts val="480"/>
              </a:spcBef>
            </a:pPr>
            <a:r>
              <a:rPr dirty="0"/>
              <a:t>-After</a:t>
            </a:r>
            <a:r>
              <a:rPr spc="-35" dirty="0"/>
              <a:t> </a:t>
            </a:r>
            <a:r>
              <a:rPr dirty="0"/>
              <a:t>the</a:t>
            </a:r>
            <a:r>
              <a:rPr spc="-75" dirty="0"/>
              <a:t> </a:t>
            </a:r>
            <a:r>
              <a:rPr dirty="0"/>
              <a:t>AFD</a:t>
            </a:r>
            <a:r>
              <a:rPr spc="-20" dirty="0"/>
              <a:t> </a:t>
            </a:r>
            <a:r>
              <a:rPr spc="-10" dirty="0"/>
              <a:t>deadline</a:t>
            </a:r>
            <a:endParaRPr dirty="0"/>
          </a:p>
          <a:p>
            <a:pPr marL="469265">
              <a:lnSpc>
                <a:spcPct val="100000"/>
              </a:lnSpc>
              <a:spcBef>
                <a:spcPts val="465"/>
              </a:spcBef>
            </a:pPr>
            <a:r>
              <a:rPr dirty="0"/>
              <a:t>-</a:t>
            </a:r>
            <a:r>
              <a:rPr lang="en-US" dirty="0"/>
              <a:t>1 to 2 weeks prior to degree conferral with a list of prospective deletions</a:t>
            </a:r>
          </a:p>
          <a:p>
            <a:pPr marL="469265">
              <a:lnSpc>
                <a:spcPct val="100000"/>
              </a:lnSpc>
              <a:spcBef>
                <a:spcPts val="465"/>
              </a:spcBef>
            </a:pPr>
            <a:r>
              <a:rPr dirty="0"/>
              <a:t>-At</a:t>
            </a:r>
            <a:r>
              <a:rPr spc="-5" dirty="0"/>
              <a:t> </a:t>
            </a:r>
            <a:r>
              <a:rPr dirty="0"/>
              <a:t>the</a:t>
            </a:r>
            <a:r>
              <a:rPr spc="-30" dirty="0"/>
              <a:t> </a:t>
            </a:r>
            <a:r>
              <a:rPr dirty="0"/>
              <a:t>end</a:t>
            </a:r>
            <a:r>
              <a:rPr spc="-25" dirty="0"/>
              <a:t> </a:t>
            </a:r>
            <a:r>
              <a:rPr dirty="0"/>
              <a:t>of</a:t>
            </a:r>
            <a:r>
              <a:rPr spc="-10" dirty="0"/>
              <a:t> </a:t>
            </a:r>
            <a:r>
              <a:rPr dirty="0"/>
              <a:t>the</a:t>
            </a:r>
            <a:r>
              <a:rPr spc="-45" dirty="0"/>
              <a:t> </a:t>
            </a:r>
            <a:r>
              <a:rPr lang="en-US" spc="-10" dirty="0"/>
              <a:t>module with all final deletions</a:t>
            </a:r>
          </a:p>
          <a:p>
            <a:pPr marL="469265">
              <a:lnSpc>
                <a:spcPct val="100000"/>
              </a:lnSpc>
              <a:spcBef>
                <a:spcPts val="465"/>
              </a:spcBef>
            </a:pPr>
            <a:endParaRPr dirty="0"/>
          </a:p>
          <a:p>
            <a:pPr marL="12700">
              <a:lnSpc>
                <a:spcPct val="100000"/>
              </a:lnSpc>
            </a:pPr>
            <a:r>
              <a:rPr dirty="0">
                <a:solidFill>
                  <a:srgbClr val="353535"/>
                </a:solidFill>
                <a:latin typeface="Wingdings 3"/>
                <a:cs typeface="Wingdings 3"/>
              </a:rPr>
              <a:t></a:t>
            </a:r>
            <a:r>
              <a:rPr spc="175" dirty="0">
                <a:solidFill>
                  <a:srgbClr val="353535"/>
                </a:solidFill>
                <a:latin typeface="Times New Roman"/>
                <a:cs typeface="Times New Roman"/>
              </a:rPr>
              <a:t> </a:t>
            </a:r>
            <a:r>
              <a:rPr dirty="0"/>
              <a:t>These</a:t>
            </a:r>
            <a:r>
              <a:rPr spc="-10" dirty="0"/>
              <a:t> </a:t>
            </a:r>
            <a:r>
              <a:rPr dirty="0"/>
              <a:t>lists</a:t>
            </a:r>
            <a:r>
              <a:rPr spc="-45" dirty="0"/>
              <a:t> </a:t>
            </a:r>
            <a:r>
              <a:rPr dirty="0"/>
              <a:t>should</a:t>
            </a:r>
            <a:r>
              <a:rPr spc="-15" dirty="0"/>
              <a:t> </a:t>
            </a:r>
            <a:r>
              <a:rPr dirty="0"/>
              <a:t>be</a:t>
            </a:r>
            <a:r>
              <a:rPr spc="-10" dirty="0"/>
              <a:t> </a:t>
            </a:r>
            <a:r>
              <a:rPr dirty="0"/>
              <a:t>reviewed</a:t>
            </a:r>
            <a:r>
              <a:rPr spc="-40" dirty="0"/>
              <a:t> </a:t>
            </a:r>
            <a:r>
              <a:rPr dirty="0"/>
              <a:t>each</a:t>
            </a:r>
            <a:r>
              <a:rPr spc="-10" dirty="0"/>
              <a:t> </a:t>
            </a:r>
            <a:r>
              <a:rPr dirty="0"/>
              <a:t>time</a:t>
            </a:r>
            <a:r>
              <a:rPr spc="-30" dirty="0"/>
              <a:t> </a:t>
            </a:r>
            <a:r>
              <a:rPr dirty="0"/>
              <a:t>they</a:t>
            </a:r>
            <a:r>
              <a:rPr spc="-35" dirty="0"/>
              <a:t> </a:t>
            </a:r>
            <a:r>
              <a:rPr dirty="0"/>
              <a:t>are</a:t>
            </a:r>
            <a:r>
              <a:rPr spc="-10" dirty="0"/>
              <a:t> </a:t>
            </a:r>
            <a:r>
              <a:rPr dirty="0"/>
              <a:t>sent</a:t>
            </a:r>
            <a:r>
              <a:rPr spc="-10" dirty="0"/>
              <a:t> </a:t>
            </a:r>
            <a:r>
              <a:rPr spc="-20" dirty="0"/>
              <a:t>out</a:t>
            </a:r>
            <a:r>
              <a:rPr lang="en-US" spc="-20" dirty="0"/>
              <a:t>.</a:t>
            </a:r>
            <a:endParaRPr dirty="0">
              <a:latin typeface="Times New Roman"/>
              <a:cs typeface="Times New Roman"/>
            </a:endParaRPr>
          </a:p>
          <a:p>
            <a:pPr>
              <a:lnSpc>
                <a:spcPct val="100000"/>
              </a:lnSpc>
              <a:spcBef>
                <a:spcPts val="1405"/>
              </a:spcBef>
            </a:pPr>
            <a:endParaRPr dirty="0"/>
          </a:p>
          <a:p>
            <a:pPr marL="354965" marR="5080" indent="-342900">
              <a:lnSpc>
                <a:spcPts val="2110"/>
              </a:lnSpc>
            </a:pPr>
            <a:r>
              <a:rPr dirty="0">
                <a:solidFill>
                  <a:srgbClr val="353535"/>
                </a:solidFill>
                <a:latin typeface="Wingdings 3"/>
                <a:cs typeface="Wingdings 3"/>
              </a:rPr>
              <a:t></a:t>
            </a:r>
            <a:r>
              <a:rPr spc="165" dirty="0">
                <a:solidFill>
                  <a:srgbClr val="353535"/>
                </a:solidFill>
                <a:latin typeface="Times New Roman"/>
                <a:cs typeface="Times New Roman"/>
              </a:rPr>
              <a:t> </a:t>
            </a:r>
            <a:r>
              <a:rPr dirty="0"/>
              <a:t>In</a:t>
            </a:r>
            <a:r>
              <a:rPr spc="-25" dirty="0"/>
              <a:t> </a:t>
            </a:r>
            <a:r>
              <a:rPr dirty="0"/>
              <a:t>the</a:t>
            </a:r>
            <a:r>
              <a:rPr spc="-25" dirty="0"/>
              <a:t> </a:t>
            </a:r>
            <a:r>
              <a:rPr dirty="0"/>
              <a:t>Grad</a:t>
            </a:r>
            <a:r>
              <a:rPr spc="-10" dirty="0"/>
              <a:t> </a:t>
            </a:r>
            <a:r>
              <a:rPr dirty="0"/>
              <a:t>List</a:t>
            </a:r>
            <a:r>
              <a:rPr spc="-45" dirty="0"/>
              <a:t> </a:t>
            </a:r>
            <a:r>
              <a:rPr dirty="0"/>
              <a:t>Report,</a:t>
            </a:r>
            <a:r>
              <a:rPr spc="-20" dirty="0"/>
              <a:t> </a:t>
            </a:r>
            <a:r>
              <a:rPr dirty="0"/>
              <a:t>there</a:t>
            </a:r>
            <a:r>
              <a:rPr spc="-35" dirty="0"/>
              <a:t> </a:t>
            </a:r>
            <a:r>
              <a:rPr dirty="0"/>
              <a:t>is</a:t>
            </a:r>
            <a:r>
              <a:rPr spc="-30" dirty="0"/>
              <a:t> </a:t>
            </a:r>
            <a:r>
              <a:rPr dirty="0"/>
              <a:t>a</a:t>
            </a:r>
            <a:r>
              <a:rPr spc="-25" dirty="0"/>
              <a:t> </a:t>
            </a:r>
            <a:r>
              <a:rPr dirty="0"/>
              <a:t>separate</a:t>
            </a:r>
            <a:r>
              <a:rPr spc="-30" dirty="0"/>
              <a:t> </a:t>
            </a:r>
            <a:r>
              <a:rPr dirty="0"/>
              <a:t>section</a:t>
            </a:r>
            <a:r>
              <a:rPr spc="-50" dirty="0"/>
              <a:t> </a:t>
            </a:r>
            <a:r>
              <a:rPr dirty="0"/>
              <a:t>for</a:t>
            </a:r>
            <a:r>
              <a:rPr spc="-15" dirty="0"/>
              <a:t> </a:t>
            </a:r>
            <a:r>
              <a:rPr dirty="0"/>
              <a:t>each</a:t>
            </a:r>
            <a:r>
              <a:rPr spc="-25" dirty="0"/>
              <a:t> </a:t>
            </a:r>
            <a:r>
              <a:rPr spc="-10" dirty="0"/>
              <a:t>degree program</a:t>
            </a:r>
            <a:r>
              <a:rPr lang="en-US" spc="-10" dirty="0"/>
              <a:t>.</a:t>
            </a:r>
            <a:endParaRPr dirty="0">
              <a:latin typeface="Times New Roman"/>
              <a:cs typeface="Times New Roman"/>
            </a:endParaRPr>
          </a:p>
        </p:txBody>
      </p:sp>
      <p:grpSp>
        <p:nvGrpSpPr>
          <p:cNvPr id="4" name="object 4"/>
          <p:cNvGrpSpPr/>
          <p:nvPr/>
        </p:nvGrpSpPr>
        <p:grpSpPr>
          <a:xfrm>
            <a:off x="-7937" y="6169024"/>
            <a:ext cx="12207875" cy="697230"/>
            <a:chOff x="-7937" y="6169024"/>
            <a:chExt cx="12207875" cy="697230"/>
          </a:xfrm>
        </p:grpSpPr>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15963" y="6341922"/>
              <a:ext cx="2936748" cy="370179"/>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788670">
              <a:lnSpc>
                <a:spcPct val="100000"/>
              </a:lnSpc>
              <a:spcBef>
                <a:spcPts val="100"/>
              </a:spcBef>
            </a:pPr>
            <a:r>
              <a:rPr b="0" dirty="0">
                <a:latin typeface="Century Gothic"/>
                <a:cs typeface="Century Gothic"/>
              </a:rPr>
              <a:t>Degree </a:t>
            </a:r>
            <a:r>
              <a:rPr b="0" spc="-20" dirty="0">
                <a:latin typeface="Century Gothic"/>
                <a:cs typeface="Century Gothic"/>
              </a:rPr>
              <a:t>Only</a:t>
            </a:r>
          </a:p>
        </p:txBody>
      </p:sp>
      <p:sp>
        <p:nvSpPr>
          <p:cNvPr id="3" name="object 3"/>
          <p:cNvSpPr txBox="1">
            <a:spLocks noGrp="1"/>
          </p:cNvSpPr>
          <p:nvPr>
            <p:ph type="body" idx="1"/>
          </p:nvPr>
        </p:nvSpPr>
        <p:spPr>
          <a:xfrm>
            <a:off x="1530477" y="1976119"/>
            <a:ext cx="9398000" cy="2772554"/>
          </a:xfrm>
          <a:prstGeom prst="rect">
            <a:avLst/>
          </a:prstGeom>
        </p:spPr>
        <p:txBody>
          <a:bodyPr vert="horz" wrap="square" lIns="0" tIns="12700" rIns="0" bIns="0" rtlCol="0">
            <a:spAutoFit/>
          </a:bodyPr>
          <a:lstStyle/>
          <a:p>
            <a:pPr marL="12700">
              <a:lnSpc>
                <a:spcPts val="2055"/>
              </a:lnSpc>
              <a:spcBef>
                <a:spcPts val="100"/>
              </a:spcBef>
              <a:tabLst>
                <a:tab pos="354965" algn="l"/>
              </a:tabLst>
            </a:pPr>
            <a:r>
              <a:rPr spc="-50" dirty="0">
                <a:solidFill>
                  <a:srgbClr val="353535"/>
                </a:solidFill>
                <a:latin typeface="Wingdings 3"/>
                <a:cs typeface="Wingdings 3"/>
              </a:rPr>
              <a:t></a:t>
            </a:r>
            <a:r>
              <a:rPr dirty="0">
                <a:solidFill>
                  <a:srgbClr val="353535"/>
                </a:solidFill>
                <a:latin typeface="Times New Roman"/>
                <a:cs typeface="Times New Roman"/>
              </a:rPr>
              <a:t>	</a:t>
            </a:r>
            <a:r>
              <a:rPr dirty="0"/>
              <a:t>Students</a:t>
            </a:r>
            <a:r>
              <a:rPr spc="-10" dirty="0"/>
              <a:t> </a:t>
            </a:r>
            <a:r>
              <a:rPr dirty="0"/>
              <a:t>who</a:t>
            </a:r>
            <a:r>
              <a:rPr spc="-10" dirty="0"/>
              <a:t> </a:t>
            </a:r>
            <a:r>
              <a:rPr dirty="0"/>
              <a:t>have</a:t>
            </a:r>
            <a:r>
              <a:rPr spc="-60" dirty="0"/>
              <a:t> </a:t>
            </a:r>
            <a:r>
              <a:rPr dirty="0"/>
              <a:t>completed</a:t>
            </a:r>
            <a:r>
              <a:rPr spc="-30" dirty="0"/>
              <a:t> </a:t>
            </a:r>
            <a:r>
              <a:rPr dirty="0"/>
              <a:t>all</a:t>
            </a:r>
            <a:r>
              <a:rPr spc="-60" dirty="0"/>
              <a:t> </a:t>
            </a:r>
            <a:r>
              <a:rPr dirty="0"/>
              <a:t>degree</a:t>
            </a:r>
            <a:r>
              <a:rPr spc="-30" dirty="0"/>
              <a:t> </a:t>
            </a:r>
            <a:r>
              <a:rPr dirty="0"/>
              <a:t>requirements</a:t>
            </a:r>
            <a:r>
              <a:rPr spc="-20" dirty="0"/>
              <a:t> </a:t>
            </a:r>
            <a:r>
              <a:rPr dirty="0"/>
              <a:t>by</a:t>
            </a:r>
            <a:r>
              <a:rPr spc="-60" dirty="0"/>
              <a:t> </a:t>
            </a:r>
            <a:r>
              <a:rPr dirty="0"/>
              <a:t>the</a:t>
            </a:r>
            <a:r>
              <a:rPr spc="-30" dirty="0"/>
              <a:t> </a:t>
            </a:r>
            <a:r>
              <a:rPr dirty="0"/>
              <a:t>last</a:t>
            </a:r>
            <a:r>
              <a:rPr spc="-50" dirty="0"/>
              <a:t> </a:t>
            </a:r>
            <a:r>
              <a:rPr dirty="0"/>
              <a:t>day</a:t>
            </a:r>
            <a:r>
              <a:rPr spc="-55" dirty="0"/>
              <a:t> </a:t>
            </a:r>
            <a:r>
              <a:rPr dirty="0"/>
              <a:t>of</a:t>
            </a:r>
            <a:r>
              <a:rPr spc="-60" dirty="0"/>
              <a:t> </a:t>
            </a:r>
            <a:r>
              <a:rPr spc="-25" dirty="0"/>
              <a:t>the</a:t>
            </a:r>
          </a:p>
          <a:p>
            <a:pPr marL="354965">
              <a:lnSpc>
                <a:spcPts val="2055"/>
              </a:lnSpc>
            </a:pPr>
            <a:r>
              <a:rPr dirty="0"/>
              <a:t>previous</a:t>
            </a:r>
            <a:r>
              <a:rPr spc="-65" dirty="0"/>
              <a:t> </a:t>
            </a:r>
            <a:r>
              <a:rPr lang="en-US" spc="-65" dirty="0"/>
              <a:t>module</a:t>
            </a:r>
            <a:r>
              <a:rPr spc="-5" dirty="0"/>
              <a:t> </a:t>
            </a:r>
            <a:r>
              <a:rPr dirty="0"/>
              <a:t>can</a:t>
            </a:r>
            <a:r>
              <a:rPr spc="-30" dirty="0"/>
              <a:t> </a:t>
            </a:r>
            <a:r>
              <a:rPr dirty="0"/>
              <a:t>choose</a:t>
            </a:r>
            <a:r>
              <a:rPr spc="-35" dirty="0"/>
              <a:t> </a:t>
            </a:r>
            <a:r>
              <a:rPr dirty="0"/>
              <a:t>“Degree</a:t>
            </a:r>
            <a:r>
              <a:rPr spc="-20" dirty="0"/>
              <a:t> </a:t>
            </a:r>
            <a:r>
              <a:rPr dirty="0"/>
              <a:t>Only”</a:t>
            </a:r>
            <a:r>
              <a:rPr spc="-40" dirty="0"/>
              <a:t> </a:t>
            </a:r>
            <a:r>
              <a:rPr dirty="0"/>
              <a:t>on</a:t>
            </a:r>
            <a:r>
              <a:rPr spc="-45" dirty="0"/>
              <a:t> </a:t>
            </a:r>
            <a:r>
              <a:rPr dirty="0"/>
              <a:t>the</a:t>
            </a:r>
            <a:r>
              <a:rPr spc="-20" dirty="0"/>
              <a:t> </a:t>
            </a:r>
            <a:r>
              <a:rPr dirty="0"/>
              <a:t>AFD</a:t>
            </a:r>
            <a:r>
              <a:rPr spc="-55" dirty="0"/>
              <a:t> </a:t>
            </a:r>
            <a:r>
              <a:rPr spc="-10" dirty="0"/>
              <a:t>form</a:t>
            </a:r>
            <a:r>
              <a:rPr lang="en-US" spc="-10" dirty="0"/>
              <a:t>.</a:t>
            </a:r>
            <a:endParaRPr spc="-10" dirty="0"/>
          </a:p>
          <a:p>
            <a:pPr>
              <a:lnSpc>
                <a:spcPct val="100000"/>
              </a:lnSpc>
              <a:spcBef>
                <a:spcPts val="1775"/>
              </a:spcBef>
            </a:pPr>
            <a:endParaRPr spc="-10" dirty="0"/>
          </a:p>
          <a:p>
            <a:pPr marL="354965" marR="5080" indent="-342900">
              <a:lnSpc>
                <a:spcPts val="1939"/>
              </a:lnSpc>
              <a:tabLst>
                <a:tab pos="354965" algn="l"/>
              </a:tabLst>
            </a:pPr>
            <a:r>
              <a:rPr spc="-50" dirty="0">
                <a:solidFill>
                  <a:srgbClr val="353535"/>
                </a:solidFill>
                <a:latin typeface="Wingdings 3"/>
                <a:cs typeface="Wingdings 3"/>
              </a:rPr>
              <a:t></a:t>
            </a:r>
            <a:r>
              <a:rPr dirty="0">
                <a:solidFill>
                  <a:srgbClr val="353535"/>
                </a:solidFill>
                <a:latin typeface="Times New Roman"/>
                <a:cs typeface="Times New Roman"/>
              </a:rPr>
              <a:t>	</a:t>
            </a:r>
            <a:r>
              <a:rPr dirty="0"/>
              <a:t>This</a:t>
            </a:r>
            <a:r>
              <a:rPr spc="-55" dirty="0"/>
              <a:t> </a:t>
            </a:r>
            <a:r>
              <a:rPr dirty="0"/>
              <a:t>will</a:t>
            </a:r>
            <a:r>
              <a:rPr spc="-30" dirty="0"/>
              <a:t> </a:t>
            </a:r>
            <a:r>
              <a:rPr dirty="0"/>
              <a:t>put</a:t>
            </a:r>
            <a:r>
              <a:rPr spc="-35" dirty="0"/>
              <a:t> </a:t>
            </a:r>
            <a:r>
              <a:rPr dirty="0"/>
              <a:t>the</a:t>
            </a:r>
            <a:r>
              <a:rPr spc="-25" dirty="0"/>
              <a:t> </a:t>
            </a:r>
            <a:r>
              <a:rPr dirty="0"/>
              <a:t>student</a:t>
            </a:r>
            <a:r>
              <a:rPr spc="5" dirty="0"/>
              <a:t> </a:t>
            </a:r>
            <a:r>
              <a:rPr dirty="0"/>
              <a:t>on</a:t>
            </a:r>
            <a:r>
              <a:rPr spc="-50" dirty="0"/>
              <a:t> </a:t>
            </a:r>
            <a:r>
              <a:rPr dirty="0"/>
              <a:t>a</a:t>
            </a:r>
            <a:r>
              <a:rPr spc="-45" dirty="0"/>
              <a:t> </a:t>
            </a:r>
            <a:r>
              <a:rPr dirty="0"/>
              <a:t>list</a:t>
            </a:r>
            <a:r>
              <a:rPr spc="-70" dirty="0"/>
              <a:t> </a:t>
            </a:r>
            <a:r>
              <a:rPr dirty="0"/>
              <a:t>of</a:t>
            </a:r>
            <a:r>
              <a:rPr spc="-45" dirty="0"/>
              <a:t> </a:t>
            </a:r>
            <a:r>
              <a:rPr dirty="0"/>
              <a:t>students</a:t>
            </a:r>
            <a:r>
              <a:rPr spc="15" dirty="0"/>
              <a:t> </a:t>
            </a:r>
            <a:r>
              <a:rPr dirty="0"/>
              <a:t>who</a:t>
            </a:r>
            <a:r>
              <a:rPr spc="-10" dirty="0"/>
              <a:t> </a:t>
            </a:r>
            <a:r>
              <a:rPr dirty="0"/>
              <a:t>will</a:t>
            </a:r>
            <a:r>
              <a:rPr spc="-40" dirty="0"/>
              <a:t> </a:t>
            </a:r>
            <a:r>
              <a:rPr dirty="0"/>
              <a:t>be</a:t>
            </a:r>
            <a:r>
              <a:rPr spc="-35" dirty="0"/>
              <a:t> </a:t>
            </a:r>
            <a:r>
              <a:rPr dirty="0"/>
              <a:t>audited</a:t>
            </a:r>
            <a:r>
              <a:rPr spc="-30" dirty="0"/>
              <a:t> </a:t>
            </a:r>
            <a:r>
              <a:rPr dirty="0"/>
              <a:t>during</a:t>
            </a:r>
            <a:r>
              <a:rPr spc="-45" dirty="0"/>
              <a:t> </a:t>
            </a:r>
            <a:r>
              <a:rPr dirty="0"/>
              <a:t>the</a:t>
            </a:r>
            <a:r>
              <a:rPr spc="-25" dirty="0"/>
              <a:t> </a:t>
            </a:r>
            <a:r>
              <a:rPr spc="-10" dirty="0"/>
              <a:t>Degree </a:t>
            </a:r>
            <a:r>
              <a:rPr dirty="0"/>
              <a:t>Only</a:t>
            </a:r>
            <a:r>
              <a:rPr spc="-65" dirty="0"/>
              <a:t> </a:t>
            </a:r>
            <a:r>
              <a:rPr dirty="0"/>
              <a:t>processing</a:t>
            </a:r>
            <a:r>
              <a:rPr spc="-60" dirty="0"/>
              <a:t> </a:t>
            </a:r>
            <a:r>
              <a:rPr spc="-10" dirty="0"/>
              <a:t>period</a:t>
            </a:r>
            <a:r>
              <a:rPr lang="en-US" spc="-10" dirty="0"/>
              <a:t>, which occurs during the first week of each module.</a:t>
            </a:r>
            <a:endParaRPr spc="-10" dirty="0"/>
          </a:p>
          <a:p>
            <a:pPr>
              <a:lnSpc>
                <a:spcPct val="100000"/>
              </a:lnSpc>
              <a:spcBef>
                <a:spcPts val="1735"/>
              </a:spcBef>
            </a:pPr>
            <a:endParaRPr spc="-10" dirty="0"/>
          </a:p>
          <a:p>
            <a:pPr marL="354965" marR="629285" indent="-342900">
              <a:lnSpc>
                <a:spcPts val="1939"/>
              </a:lnSpc>
              <a:spcBef>
                <a:spcPts val="5"/>
              </a:spcBef>
              <a:tabLst>
                <a:tab pos="354965" algn="l"/>
              </a:tabLst>
            </a:pPr>
            <a:r>
              <a:rPr spc="-50" dirty="0">
                <a:solidFill>
                  <a:srgbClr val="353535"/>
                </a:solidFill>
                <a:latin typeface="Wingdings 3"/>
                <a:cs typeface="Wingdings 3"/>
              </a:rPr>
              <a:t></a:t>
            </a:r>
            <a:r>
              <a:rPr dirty="0">
                <a:solidFill>
                  <a:srgbClr val="353535"/>
                </a:solidFill>
                <a:latin typeface="Times New Roman"/>
                <a:cs typeface="Times New Roman"/>
              </a:rPr>
              <a:t>	</a:t>
            </a:r>
            <a:r>
              <a:rPr dirty="0"/>
              <a:t>If</a:t>
            </a:r>
            <a:r>
              <a:rPr spc="-70" dirty="0"/>
              <a:t> </a:t>
            </a:r>
            <a:r>
              <a:rPr dirty="0"/>
              <a:t>the</a:t>
            </a:r>
            <a:r>
              <a:rPr spc="-25" dirty="0"/>
              <a:t> </a:t>
            </a:r>
            <a:r>
              <a:rPr dirty="0"/>
              <a:t>student</a:t>
            </a:r>
            <a:r>
              <a:rPr spc="-5" dirty="0"/>
              <a:t> </a:t>
            </a:r>
            <a:r>
              <a:rPr dirty="0"/>
              <a:t>is</a:t>
            </a:r>
            <a:r>
              <a:rPr spc="-70" dirty="0"/>
              <a:t> </a:t>
            </a:r>
            <a:r>
              <a:rPr dirty="0"/>
              <a:t>approved</a:t>
            </a:r>
            <a:r>
              <a:rPr spc="-45" dirty="0"/>
              <a:t> </a:t>
            </a:r>
            <a:r>
              <a:rPr dirty="0"/>
              <a:t>for</a:t>
            </a:r>
            <a:r>
              <a:rPr spc="-55" dirty="0"/>
              <a:t> </a:t>
            </a:r>
            <a:r>
              <a:rPr dirty="0"/>
              <a:t>Degree</a:t>
            </a:r>
            <a:r>
              <a:rPr spc="-30" dirty="0"/>
              <a:t> </a:t>
            </a:r>
            <a:r>
              <a:rPr dirty="0"/>
              <a:t>Only</a:t>
            </a:r>
            <a:r>
              <a:rPr lang="en-US" dirty="0"/>
              <a:t> </a:t>
            </a:r>
            <a:r>
              <a:rPr dirty="0"/>
              <a:t>a</a:t>
            </a:r>
            <a:r>
              <a:rPr spc="-45" dirty="0"/>
              <a:t> </a:t>
            </a:r>
            <a:r>
              <a:rPr dirty="0"/>
              <a:t>note</a:t>
            </a:r>
            <a:r>
              <a:rPr spc="-15" dirty="0"/>
              <a:t> </a:t>
            </a:r>
            <a:r>
              <a:rPr dirty="0"/>
              <a:t>will</a:t>
            </a:r>
            <a:r>
              <a:rPr spc="-35" dirty="0"/>
              <a:t> </a:t>
            </a:r>
            <a:r>
              <a:rPr dirty="0"/>
              <a:t>be</a:t>
            </a:r>
            <a:r>
              <a:rPr spc="-30" dirty="0"/>
              <a:t> </a:t>
            </a:r>
            <a:r>
              <a:rPr dirty="0"/>
              <a:t>placed</a:t>
            </a:r>
            <a:r>
              <a:rPr spc="-30" dirty="0"/>
              <a:t> </a:t>
            </a:r>
            <a:r>
              <a:rPr dirty="0"/>
              <a:t>in</a:t>
            </a:r>
            <a:r>
              <a:rPr spc="-60" dirty="0"/>
              <a:t> </a:t>
            </a:r>
            <a:r>
              <a:rPr dirty="0"/>
              <a:t>Workday</a:t>
            </a:r>
            <a:r>
              <a:rPr spc="5" dirty="0"/>
              <a:t> </a:t>
            </a:r>
            <a:r>
              <a:rPr dirty="0"/>
              <a:t>indicating</a:t>
            </a:r>
            <a:r>
              <a:rPr spc="-50" dirty="0"/>
              <a:t> </a:t>
            </a:r>
            <a:r>
              <a:rPr dirty="0"/>
              <a:t>their</a:t>
            </a:r>
            <a:r>
              <a:rPr spc="-35" dirty="0"/>
              <a:t> </a:t>
            </a:r>
            <a:r>
              <a:rPr dirty="0"/>
              <a:t>approval</a:t>
            </a:r>
            <a:r>
              <a:rPr spc="-55" dirty="0"/>
              <a:t> </a:t>
            </a:r>
            <a:r>
              <a:rPr dirty="0"/>
              <a:t>as</a:t>
            </a:r>
            <a:r>
              <a:rPr spc="-40" dirty="0"/>
              <a:t> </a:t>
            </a:r>
            <a:r>
              <a:rPr spc="-50" dirty="0"/>
              <a:t>a </a:t>
            </a:r>
            <a:r>
              <a:rPr lang="en-US" spc="-50" dirty="0"/>
              <a:t>D</a:t>
            </a:r>
            <a:r>
              <a:rPr dirty="0"/>
              <a:t>egree</a:t>
            </a:r>
            <a:r>
              <a:rPr spc="-25" dirty="0"/>
              <a:t> </a:t>
            </a:r>
            <a:r>
              <a:rPr lang="en-US" spc="-25" dirty="0"/>
              <a:t>O</a:t>
            </a:r>
            <a:r>
              <a:rPr dirty="0"/>
              <a:t>nly</a:t>
            </a:r>
            <a:r>
              <a:rPr spc="-40" dirty="0"/>
              <a:t> </a:t>
            </a:r>
            <a:r>
              <a:rPr spc="-10" dirty="0"/>
              <a:t>candidate.</a:t>
            </a:r>
            <a:endParaRPr lang="en-US" spc="-10" dirty="0"/>
          </a:p>
          <a:p>
            <a:pPr marL="354965" marR="629285" indent="-342900">
              <a:lnSpc>
                <a:spcPts val="1939"/>
              </a:lnSpc>
              <a:spcBef>
                <a:spcPts val="5"/>
              </a:spcBef>
              <a:tabLst>
                <a:tab pos="354965" algn="l"/>
              </a:tabLst>
            </a:pPr>
            <a:endParaRPr lang="en-US" spc="-10" dirty="0"/>
          </a:p>
        </p:txBody>
      </p:sp>
      <p:grpSp>
        <p:nvGrpSpPr>
          <p:cNvPr id="4" name="object 4"/>
          <p:cNvGrpSpPr/>
          <p:nvPr/>
        </p:nvGrpSpPr>
        <p:grpSpPr>
          <a:xfrm>
            <a:off x="-7937" y="6169024"/>
            <a:ext cx="12207875" cy="697230"/>
            <a:chOff x="-7937" y="6169024"/>
            <a:chExt cx="12207875" cy="697230"/>
          </a:xfrm>
        </p:grpSpPr>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15963" y="6341922"/>
              <a:ext cx="2936748" cy="370179"/>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861185" y="689228"/>
            <a:ext cx="5927090" cy="574040"/>
          </a:xfrm>
          <a:prstGeom prst="rect">
            <a:avLst/>
          </a:prstGeom>
        </p:spPr>
        <p:txBody>
          <a:bodyPr vert="horz" wrap="square" lIns="0" tIns="12700" rIns="0" bIns="0" rtlCol="0">
            <a:spAutoFit/>
          </a:bodyPr>
          <a:lstStyle/>
          <a:p>
            <a:pPr marL="12700">
              <a:lnSpc>
                <a:spcPct val="100000"/>
              </a:lnSpc>
              <a:spcBef>
                <a:spcPts val="100"/>
              </a:spcBef>
            </a:pPr>
            <a:r>
              <a:rPr b="0" dirty="0">
                <a:latin typeface="Century Gothic"/>
                <a:cs typeface="Century Gothic"/>
              </a:rPr>
              <a:t>Good</a:t>
            </a:r>
            <a:r>
              <a:rPr b="0" spc="-65" dirty="0">
                <a:latin typeface="Century Gothic"/>
                <a:cs typeface="Century Gothic"/>
              </a:rPr>
              <a:t> </a:t>
            </a:r>
            <a:r>
              <a:rPr b="0" dirty="0">
                <a:latin typeface="Century Gothic"/>
                <a:cs typeface="Century Gothic"/>
              </a:rPr>
              <a:t>Academic</a:t>
            </a:r>
            <a:r>
              <a:rPr b="0" spc="-80" dirty="0">
                <a:latin typeface="Century Gothic"/>
                <a:cs typeface="Century Gothic"/>
              </a:rPr>
              <a:t> </a:t>
            </a:r>
            <a:r>
              <a:rPr b="0" spc="-10" dirty="0">
                <a:latin typeface="Century Gothic"/>
                <a:cs typeface="Century Gothic"/>
              </a:rPr>
              <a:t>Standing</a:t>
            </a:r>
          </a:p>
        </p:txBody>
      </p:sp>
      <p:sp>
        <p:nvSpPr>
          <p:cNvPr id="3" name="object 3"/>
          <p:cNvSpPr txBox="1"/>
          <p:nvPr/>
        </p:nvSpPr>
        <p:spPr>
          <a:xfrm>
            <a:off x="1982038" y="1600200"/>
            <a:ext cx="9524162" cy="3703514"/>
          </a:xfrm>
          <a:prstGeom prst="rect">
            <a:avLst/>
          </a:prstGeom>
        </p:spPr>
        <p:txBody>
          <a:bodyPr vert="horz" wrap="square" lIns="0" tIns="13335" rIns="0" bIns="0" rtlCol="0">
            <a:spAutoFit/>
          </a:bodyPr>
          <a:lstStyle/>
          <a:p>
            <a:pPr marL="12700">
              <a:lnSpc>
                <a:spcPct val="100000"/>
              </a:lnSpc>
              <a:spcBef>
                <a:spcPts val="105"/>
              </a:spcBef>
            </a:pPr>
            <a:r>
              <a:rPr b="1" dirty="0">
                <a:solidFill>
                  <a:srgbClr val="404040"/>
                </a:solidFill>
                <a:latin typeface="Century Gothic"/>
                <a:cs typeface="Century Gothic"/>
              </a:rPr>
              <a:t>Good</a:t>
            </a:r>
            <a:r>
              <a:rPr b="1" spc="-45" dirty="0">
                <a:solidFill>
                  <a:srgbClr val="404040"/>
                </a:solidFill>
                <a:latin typeface="Century Gothic"/>
                <a:cs typeface="Century Gothic"/>
              </a:rPr>
              <a:t> </a:t>
            </a:r>
            <a:r>
              <a:rPr b="1" dirty="0">
                <a:solidFill>
                  <a:srgbClr val="404040"/>
                </a:solidFill>
                <a:latin typeface="Century Gothic"/>
                <a:cs typeface="Century Gothic"/>
              </a:rPr>
              <a:t>Academic</a:t>
            </a:r>
            <a:r>
              <a:rPr b="1" spc="-40" dirty="0">
                <a:solidFill>
                  <a:srgbClr val="404040"/>
                </a:solidFill>
                <a:latin typeface="Century Gothic"/>
                <a:cs typeface="Century Gothic"/>
              </a:rPr>
              <a:t> </a:t>
            </a:r>
            <a:r>
              <a:rPr b="1" dirty="0">
                <a:solidFill>
                  <a:srgbClr val="404040"/>
                </a:solidFill>
                <a:latin typeface="Century Gothic"/>
                <a:cs typeface="Century Gothic"/>
              </a:rPr>
              <a:t>Standing</a:t>
            </a:r>
            <a:r>
              <a:rPr b="1" spc="-45" dirty="0">
                <a:solidFill>
                  <a:srgbClr val="404040"/>
                </a:solidFill>
                <a:latin typeface="Century Gothic"/>
                <a:cs typeface="Century Gothic"/>
              </a:rPr>
              <a:t> </a:t>
            </a:r>
            <a:r>
              <a:rPr b="1" dirty="0">
                <a:solidFill>
                  <a:srgbClr val="404040"/>
                </a:solidFill>
                <a:latin typeface="Century Gothic"/>
                <a:cs typeface="Century Gothic"/>
              </a:rPr>
              <a:t>Policy</a:t>
            </a:r>
            <a:r>
              <a:rPr b="1" spc="-40" dirty="0">
                <a:solidFill>
                  <a:srgbClr val="404040"/>
                </a:solidFill>
                <a:latin typeface="Century Gothic"/>
                <a:cs typeface="Century Gothic"/>
              </a:rPr>
              <a:t> </a:t>
            </a:r>
            <a:r>
              <a:rPr b="1" dirty="0">
                <a:solidFill>
                  <a:srgbClr val="404040"/>
                </a:solidFill>
                <a:latin typeface="Century Gothic"/>
                <a:cs typeface="Century Gothic"/>
              </a:rPr>
              <a:t>–</a:t>
            </a:r>
            <a:r>
              <a:rPr b="1" spc="-25" dirty="0">
                <a:solidFill>
                  <a:srgbClr val="404040"/>
                </a:solidFill>
                <a:latin typeface="Century Gothic"/>
                <a:cs typeface="Century Gothic"/>
              </a:rPr>
              <a:t> </a:t>
            </a:r>
            <a:r>
              <a:rPr b="1" dirty="0">
                <a:solidFill>
                  <a:srgbClr val="404040"/>
                </a:solidFill>
                <a:latin typeface="Century Gothic"/>
                <a:cs typeface="Century Gothic"/>
              </a:rPr>
              <a:t>3.0</a:t>
            </a:r>
            <a:r>
              <a:rPr b="1" spc="-50" dirty="0">
                <a:solidFill>
                  <a:srgbClr val="404040"/>
                </a:solidFill>
                <a:latin typeface="Century Gothic"/>
                <a:cs typeface="Century Gothic"/>
              </a:rPr>
              <a:t> </a:t>
            </a:r>
            <a:r>
              <a:rPr lang="en-US" b="1" spc="-50" dirty="0">
                <a:solidFill>
                  <a:srgbClr val="404040"/>
                </a:solidFill>
                <a:latin typeface="Century Gothic"/>
                <a:cs typeface="Century Gothic"/>
              </a:rPr>
              <a:t>Module</a:t>
            </a:r>
            <a:r>
              <a:rPr b="1" spc="-20" dirty="0">
                <a:solidFill>
                  <a:srgbClr val="404040"/>
                </a:solidFill>
                <a:latin typeface="Century Gothic"/>
                <a:cs typeface="Century Gothic"/>
              </a:rPr>
              <a:t> </a:t>
            </a:r>
            <a:r>
              <a:rPr b="1" dirty="0">
                <a:solidFill>
                  <a:srgbClr val="404040"/>
                </a:solidFill>
                <a:latin typeface="Century Gothic"/>
                <a:cs typeface="Century Gothic"/>
              </a:rPr>
              <a:t>and</a:t>
            </a:r>
            <a:r>
              <a:rPr b="1" spc="-40" dirty="0">
                <a:solidFill>
                  <a:srgbClr val="404040"/>
                </a:solidFill>
                <a:latin typeface="Century Gothic"/>
                <a:cs typeface="Century Gothic"/>
              </a:rPr>
              <a:t> </a:t>
            </a:r>
            <a:r>
              <a:rPr b="1" dirty="0">
                <a:solidFill>
                  <a:srgbClr val="404040"/>
                </a:solidFill>
                <a:latin typeface="Century Gothic"/>
                <a:cs typeface="Century Gothic"/>
              </a:rPr>
              <a:t>3.0</a:t>
            </a:r>
            <a:r>
              <a:rPr b="1" spc="-60" dirty="0">
                <a:solidFill>
                  <a:srgbClr val="404040"/>
                </a:solidFill>
                <a:latin typeface="Century Gothic"/>
                <a:cs typeface="Century Gothic"/>
              </a:rPr>
              <a:t> </a:t>
            </a:r>
            <a:r>
              <a:rPr lang="en-US" b="1" spc="-60" dirty="0">
                <a:solidFill>
                  <a:srgbClr val="404040"/>
                </a:solidFill>
                <a:latin typeface="Century Gothic"/>
                <a:cs typeface="Century Gothic"/>
              </a:rPr>
              <a:t>LSU </a:t>
            </a:r>
            <a:r>
              <a:rPr lang="en-US" b="1" spc="-10" dirty="0">
                <a:solidFill>
                  <a:srgbClr val="404040"/>
                </a:solidFill>
                <a:latin typeface="Century Gothic"/>
                <a:cs typeface="Century Gothic"/>
              </a:rPr>
              <a:t>C</a:t>
            </a:r>
            <a:r>
              <a:rPr b="1" spc="-10" dirty="0">
                <a:solidFill>
                  <a:srgbClr val="404040"/>
                </a:solidFill>
                <a:latin typeface="Century Gothic"/>
                <a:cs typeface="Century Gothic"/>
              </a:rPr>
              <a:t>umulative</a:t>
            </a:r>
            <a:endParaRPr dirty="0">
              <a:latin typeface="Century Gothic"/>
              <a:cs typeface="Century Gothic"/>
            </a:endParaRPr>
          </a:p>
          <a:p>
            <a:pPr>
              <a:lnSpc>
                <a:spcPct val="100000"/>
              </a:lnSpc>
              <a:spcBef>
                <a:spcPts val="1310"/>
              </a:spcBef>
            </a:pPr>
            <a:endParaRPr dirty="0">
              <a:latin typeface="Century Gothic"/>
              <a:cs typeface="Century Gothic"/>
            </a:endParaRPr>
          </a:p>
          <a:p>
            <a:pPr marL="12700">
              <a:lnSpc>
                <a:spcPct val="100000"/>
              </a:lnSpc>
            </a:pPr>
            <a:r>
              <a:rPr b="1" dirty="0">
                <a:solidFill>
                  <a:srgbClr val="404040"/>
                </a:solidFill>
                <a:latin typeface="Century Gothic"/>
                <a:cs typeface="Century Gothic"/>
              </a:rPr>
              <a:t>Implications</a:t>
            </a:r>
            <a:r>
              <a:rPr b="1" spc="-50" dirty="0">
                <a:solidFill>
                  <a:srgbClr val="404040"/>
                </a:solidFill>
                <a:latin typeface="Century Gothic"/>
                <a:cs typeface="Century Gothic"/>
              </a:rPr>
              <a:t> </a:t>
            </a:r>
            <a:r>
              <a:rPr b="1" dirty="0">
                <a:solidFill>
                  <a:srgbClr val="404040"/>
                </a:solidFill>
                <a:latin typeface="Century Gothic"/>
                <a:cs typeface="Century Gothic"/>
              </a:rPr>
              <a:t>for</a:t>
            </a:r>
            <a:r>
              <a:rPr b="1" spc="-20" dirty="0">
                <a:solidFill>
                  <a:srgbClr val="404040"/>
                </a:solidFill>
                <a:latin typeface="Century Gothic"/>
                <a:cs typeface="Century Gothic"/>
              </a:rPr>
              <a:t> </a:t>
            </a:r>
            <a:r>
              <a:rPr b="1" dirty="0">
                <a:solidFill>
                  <a:srgbClr val="404040"/>
                </a:solidFill>
                <a:latin typeface="Century Gothic"/>
                <a:cs typeface="Century Gothic"/>
              </a:rPr>
              <a:t>Graduate</a:t>
            </a:r>
            <a:r>
              <a:rPr b="1" spc="-25" dirty="0">
                <a:solidFill>
                  <a:srgbClr val="404040"/>
                </a:solidFill>
                <a:latin typeface="Century Gothic"/>
                <a:cs typeface="Century Gothic"/>
              </a:rPr>
              <a:t> </a:t>
            </a:r>
            <a:r>
              <a:rPr b="1" dirty="0">
                <a:solidFill>
                  <a:srgbClr val="404040"/>
                </a:solidFill>
                <a:latin typeface="Century Gothic"/>
                <a:cs typeface="Century Gothic"/>
              </a:rPr>
              <a:t>students</a:t>
            </a:r>
            <a:r>
              <a:rPr b="1" spc="-35" dirty="0">
                <a:solidFill>
                  <a:srgbClr val="404040"/>
                </a:solidFill>
                <a:latin typeface="Century Gothic"/>
                <a:cs typeface="Century Gothic"/>
              </a:rPr>
              <a:t> </a:t>
            </a:r>
            <a:r>
              <a:rPr b="1" i="1" dirty="0">
                <a:solidFill>
                  <a:srgbClr val="404040"/>
                </a:solidFill>
                <a:latin typeface="Century Gothic"/>
                <a:cs typeface="Century Gothic"/>
              </a:rPr>
              <a:t>not</a:t>
            </a:r>
            <a:r>
              <a:rPr b="1" spc="-30" dirty="0">
                <a:solidFill>
                  <a:srgbClr val="404040"/>
                </a:solidFill>
                <a:latin typeface="Century Gothic"/>
                <a:cs typeface="Century Gothic"/>
              </a:rPr>
              <a:t> </a:t>
            </a:r>
            <a:r>
              <a:rPr b="1" dirty="0">
                <a:solidFill>
                  <a:srgbClr val="404040"/>
                </a:solidFill>
                <a:latin typeface="Century Gothic"/>
                <a:cs typeface="Century Gothic"/>
              </a:rPr>
              <a:t>in</a:t>
            </a:r>
            <a:r>
              <a:rPr b="1" spc="-20" dirty="0">
                <a:solidFill>
                  <a:srgbClr val="404040"/>
                </a:solidFill>
                <a:latin typeface="Century Gothic"/>
                <a:cs typeface="Century Gothic"/>
              </a:rPr>
              <a:t> </a:t>
            </a:r>
            <a:r>
              <a:rPr b="1" dirty="0">
                <a:solidFill>
                  <a:srgbClr val="404040"/>
                </a:solidFill>
                <a:latin typeface="Century Gothic"/>
                <a:cs typeface="Century Gothic"/>
              </a:rPr>
              <a:t>good</a:t>
            </a:r>
            <a:r>
              <a:rPr b="1" spc="-45" dirty="0">
                <a:solidFill>
                  <a:srgbClr val="404040"/>
                </a:solidFill>
                <a:latin typeface="Century Gothic"/>
                <a:cs typeface="Century Gothic"/>
              </a:rPr>
              <a:t> </a:t>
            </a:r>
            <a:r>
              <a:rPr b="1" dirty="0">
                <a:solidFill>
                  <a:srgbClr val="404040"/>
                </a:solidFill>
                <a:latin typeface="Century Gothic"/>
                <a:cs typeface="Century Gothic"/>
              </a:rPr>
              <a:t>academic</a:t>
            </a:r>
            <a:r>
              <a:rPr b="1" spc="-55" dirty="0">
                <a:solidFill>
                  <a:srgbClr val="404040"/>
                </a:solidFill>
                <a:latin typeface="Century Gothic"/>
                <a:cs typeface="Century Gothic"/>
              </a:rPr>
              <a:t> </a:t>
            </a:r>
            <a:r>
              <a:rPr b="1" spc="-10" dirty="0">
                <a:solidFill>
                  <a:srgbClr val="404040"/>
                </a:solidFill>
                <a:latin typeface="Century Gothic"/>
                <a:cs typeface="Century Gothic"/>
              </a:rPr>
              <a:t>standing:</a:t>
            </a:r>
            <a:endParaRPr dirty="0">
              <a:latin typeface="Century Gothic"/>
              <a:cs typeface="Century Gothic"/>
            </a:endParaRPr>
          </a:p>
          <a:p>
            <a:pPr marL="469900">
              <a:lnSpc>
                <a:spcPct val="100000"/>
              </a:lnSpc>
              <a:spcBef>
                <a:spcPts val="2665"/>
              </a:spcBef>
            </a:pPr>
            <a:r>
              <a:rPr dirty="0">
                <a:solidFill>
                  <a:srgbClr val="353535"/>
                </a:solidFill>
                <a:latin typeface="Wingdings 3"/>
                <a:cs typeface="Wingdings 3"/>
              </a:rPr>
              <a:t></a:t>
            </a:r>
            <a:r>
              <a:rPr dirty="0">
                <a:solidFill>
                  <a:srgbClr val="404040"/>
                </a:solidFill>
                <a:latin typeface="Century Gothic"/>
                <a:cs typeface="Century Gothic"/>
              </a:rPr>
              <a:t>Student</a:t>
            </a:r>
            <a:r>
              <a:rPr spc="-25" dirty="0">
                <a:solidFill>
                  <a:srgbClr val="404040"/>
                </a:solidFill>
                <a:latin typeface="Century Gothic"/>
                <a:cs typeface="Century Gothic"/>
              </a:rPr>
              <a:t> </a:t>
            </a:r>
            <a:r>
              <a:rPr dirty="0">
                <a:solidFill>
                  <a:srgbClr val="404040"/>
                </a:solidFill>
                <a:latin typeface="Century Gothic"/>
                <a:cs typeface="Century Gothic"/>
              </a:rPr>
              <a:t>may receive</a:t>
            </a:r>
            <a:r>
              <a:rPr spc="-15" dirty="0">
                <a:solidFill>
                  <a:srgbClr val="404040"/>
                </a:solidFill>
                <a:latin typeface="Century Gothic"/>
                <a:cs typeface="Century Gothic"/>
              </a:rPr>
              <a:t> </a:t>
            </a:r>
            <a:r>
              <a:rPr dirty="0">
                <a:solidFill>
                  <a:srgbClr val="404040"/>
                </a:solidFill>
                <a:latin typeface="Century Gothic"/>
                <a:cs typeface="Century Gothic"/>
              </a:rPr>
              <a:t>a </a:t>
            </a:r>
            <a:r>
              <a:rPr lang="en-US" dirty="0">
                <a:solidFill>
                  <a:srgbClr val="404040"/>
                </a:solidFill>
                <a:latin typeface="Century Gothic"/>
                <a:cs typeface="Century Gothic"/>
              </a:rPr>
              <a:t>Scholastic</a:t>
            </a:r>
            <a:r>
              <a:rPr spc="-15" dirty="0">
                <a:solidFill>
                  <a:srgbClr val="404040"/>
                </a:solidFill>
                <a:latin typeface="Century Gothic"/>
                <a:cs typeface="Century Gothic"/>
              </a:rPr>
              <a:t> </a:t>
            </a:r>
            <a:r>
              <a:rPr lang="en-US" spc="-15" dirty="0">
                <a:solidFill>
                  <a:srgbClr val="404040"/>
                </a:solidFill>
                <a:latin typeface="Century Gothic"/>
                <a:cs typeface="Century Gothic"/>
              </a:rPr>
              <a:t>P</a:t>
            </a:r>
            <a:r>
              <a:rPr dirty="0">
                <a:solidFill>
                  <a:srgbClr val="404040"/>
                </a:solidFill>
                <a:latin typeface="Century Gothic"/>
                <a:cs typeface="Century Gothic"/>
              </a:rPr>
              <a:t>robation</a:t>
            </a:r>
            <a:r>
              <a:rPr spc="-30" dirty="0">
                <a:solidFill>
                  <a:srgbClr val="404040"/>
                </a:solidFill>
                <a:latin typeface="Century Gothic"/>
                <a:cs typeface="Century Gothic"/>
              </a:rPr>
              <a:t> </a:t>
            </a:r>
            <a:r>
              <a:rPr dirty="0">
                <a:solidFill>
                  <a:srgbClr val="404040"/>
                </a:solidFill>
                <a:latin typeface="Century Gothic"/>
                <a:cs typeface="Century Gothic"/>
              </a:rPr>
              <a:t>or</a:t>
            </a:r>
            <a:r>
              <a:rPr spc="-10" dirty="0">
                <a:solidFill>
                  <a:srgbClr val="404040"/>
                </a:solidFill>
                <a:latin typeface="Century Gothic"/>
                <a:cs typeface="Century Gothic"/>
              </a:rPr>
              <a:t> </a:t>
            </a:r>
            <a:r>
              <a:rPr lang="en-US" spc="-10" dirty="0">
                <a:solidFill>
                  <a:srgbClr val="404040"/>
                </a:solidFill>
                <a:latin typeface="Century Gothic"/>
                <a:cs typeface="Century Gothic"/>
              </a:rPr>
              <a:t>Scholastic</a:t>
            </a:r>
            <a:r>
              <a:rPr spc="-10" dirty="0">
                <a:solidFill>
                  <a:srgbClr val="404040"/>
                </a:solidFill>
                <a:latin typeface="Century Gothic"/>
                <a:cs typeface="Century Gothic"/>
              </a:rPr>
              <a:t> </a:t>
            </a:r>
            <a:r>
              <a:rPr lang="en-US" spc="-20" dirty="0">
                <a:solidFill>
                  <a:srgbClr val="404040"/>
                </a:solidFill>
                <a:latin typeface="Century Gothic"/>
                <a:cs typeface="Century Gothic"/>
              </a:rPr>
              <a:t>D</a:t>
            </a:r>
            <a:r>
              <a:rPr spc="-20" dirty="0">
                <a:solidFill>
                  <a:srgbClr val="404040"/>
                </a:solidFill>
                <a:latin typeface="Century Gothic"/>
                <a:cs typeface="Century Gothic"/>
              </a:rPr>
              <a:t>rop</a:t>
            </a:r>
            <a:r>
              <a:rPr lang="en-US" spc="-20" dirty="0">
                <a:solidFill>
                  <a:srgbClr val="404040"/>
                </a:solidFill>
                <a:latin typeface="Century Gothic"/>
                <a:cs typeface="Century Gothic"/>
              </a:rPr>
              <a:t>.</a:t>
            </a:r>
            <a:endParaRPr dirty="0">
              <a:latin typeface="Century Gothic"/>
              <a:cs typeface="Century Gothic"/>
            </a:endParaRPr>
          </a:p>
          <a:p>
            <a:pPr>
              <a:lnSpc>
                <a:spcPct val="100000"/>
              </a:lnSpc>
              <a:spcBef>
                <a:spcPts val="1390"/>
              </a:spcBef>
            </a:pPr>
            <a:endParaRPr dirty="0">
              <a:latin typeface="Century Gothic"/>
              <a:cs typeface="Century Gothic"/>
            </a:endParaRPr>
          </a:p>
          <a:p>
            <a:pPr marL="469900">
              <a:lnSpc>
                <a:spcPts val="2620"/>
              </a:lnSpc>
              <a:spcBef>
                <a:spcPts val="5"/>
              </a:spcBef>
            </a:pPr>
            <a:r>
              <a:rPr dirty="0">
                <a:solidFill>
                  <a:srgbClr val="353535"/>
                </a:solidFill>
                <a:latin typeface="Wingdings 3"/>
                <a:cs typeface="Wingdings 3"/>
              </a:rPr>
              <a:t></a:t>
            </a:r>
            <a:r>
              <a:rPr dirty="0">
                <a:solidFill>
                  <a:srgbClr val="404040"/>
                </a:solidFill>
                <a:latin typeface="Century Gothic"/>
                <a:cs typeface="Century Gothic"/>
              </a:rPr>
              <a:t>Student</a:t>
            </a:r>
            <a:r>
              <a:rPr spc="-30" dirty="0">
                <a:solidFill>
                  <a:srgbClr val="404040"/>
                </a:solidFill>
                <a:latin typeface="Century Gothic"/>
                <a:cs typeface="Century Gothic"/>
              </a:rPr>
              <a:t> </a:t>
            </a:r>
            <a:r>
              <a:rPr dirty="0">
                <a:solidFill>
                  <a:srgbClr val="404040"/>
                </a:solidFill>
                <a:latin typeface="Century Gothic"/>
                <a:cs typeface="Century Gothic"/>
              </a:rPr>
              <a:t>will</a:t>
            </a:r>
            <a:r>
              <a:rPr spc="-25" dirty="0">
                <a:solidFill>
                  <a:srgbClr val="404040"/>
                </a:solidFill>
                <a:latin typeface="Century Gothic"/>
                <a:cs typeface="Century Gothic"/>
              </a:rPr>
              <a:t> </a:t>
            </a:r>
            <a:r>
              <a:rPr dirty="0">
                <a:solidFill>
                  <a:srgbClr val="404040"/>
                </a:solidFill>
                <a:latin typeface="Century Gothic"/>
                <a:cs typeface="Century Gothic"/>
              </a:rPr>
              <a:t>not</a:t>
            </a:r>
            <a:r>
              <a:rPr spc="-25" dirty="0">
                <a:solidFill>
                  <a:srgbClr val="404040"/>
                </a:solidFill>
                <a:latin typeface="Century Gothic"/>
                <a:cs typeface="Century Gothic"/>
              </a:rPr>
              <a:t> </a:t>
            </a:r>
            <a:r>
              <a:rPr dirty="0">
                <a:solidFill>
                  <a:srgbClr val="404040"/>
                </a:solidFill>
                <a:latin typeface="Century Gothic"/>
                <a:cs typeface="Century Gothic"/>
              </a:rPr>
              <a:t>be</a:t>
            </a:r>
            <a:r>
              <a:rPr spc="10" dirty="0">
                <a:solidFill>
                  <a:srgbClr val="404040"/>
                </a:solidFill>
                <a:latin typeface="Century Gothic"/>
                <a:cs typeface="Century Gothic"/>
              </a:rPr>
              <a:t> </a:t>
            </a:r>
            <a:r>
              <a:rPr dirty="0">
                <a:solidFill>
                  <a:srgbClr val="404040"/>
                </a:solidFill>
                <a:latin typeface="Century Gothic"/>
                <a:cs typeface="Century Gothic"/>
              </a:rPr>
              <a:t>eligible</a:t>
            </a:r>
            <a:r>
              <a:rPr spc="-30" dirty="0">
                <a:solidFill>
                  <a:srgbClr val="404040"/>
                </a:solidFill>
                <a:latin typeface="Century Gothic"/>
                <a:cs typeface="Century Gothic"/>
              </a:rPr>
              <a:t> </a:t>
            </a:r>
            <a:r>
              <a:rPr dirty="0">
                <a:solidFill>
                  <a:srgbClr val="404040"/>
                </a:solidFill>
                <a:latin typeface="Century Gothic"/>
                <a:cs typeface="Century Gothic"/>
              </a:rPr>
              <a:t>to</a:t>
            </a:r>
            <a:r>
              <a:rPr spc="-5" dirty="0">
                <a:solidFill>
                  <a:srgbClr val="404040"/>
                </a:solidFill>
                <a:latin typeface="Century Gothic"/>
                <a:cs typeface="Century Gothic"/>
              </a:rPr>
              <a:t> </a:t>
            </a:r>
            <a:r>
              <a:rPr lang="en-US" spc="-5" dirty="0">
                <a:solidFill>
                  <a:srgbClr val="404040"/>
                </a:solidFill>
                <a:latin typeface="Century Gothic"/>
                <a:cs typeface="Century Gothic"/>
              </a:rPr>
              <a:t>sit for a Master’s comprehensive exam, 	final project or capstone.</a:t>
            </a:r>
          </a:p>
          <a:p>
            <a:pPr marL="469900">
              <a:lnSpc>
                <a:spcPts val="2620"/>
              </a:lnSpc>
              <a:spcBef>
                <a:spcPts val="5"/>
              </a:spcBef>
            </a:pPr>
            <a:endParaRPr dirty="0">
              <a:latin typeface="Century Gothic"/>
              <a:cs typeface="Century Gothic"/>
            </a:endParaRPr>
          </a:p>
          <a:p>
            <a:pPr marL="756285" marR="361950" indent="-287020">
              <a:lnSpc>
                <a:spcPts val="2480"/>
              </a:lnSpc>
            </a:pPr>
            <a:r>
              <a:rPr dirty="0">
                <a:solidFill>
                  <a:srgbClr val="353535"/>
                </a:solidFill>
                <a:latin typeface="Wingdings 3"/>
                <a:cs typeface="Wingdings 3"/>
              </a:rPr>
              <a:t></a:t>
            </a:r>
            <a:r>
              <a:rPr dirty="0">
                <a:solidFill>
                  <a:srgbClr val="404040"/>
                </a:solidFill>
                <a:latin typeface="Century Gothic"/>
                <a:cs typeface="Century Gothic"/>
              </a:rPr>
              <a:t>Student</a:t>
            </a:r>
            <a:r>
              <a:rPr spc="-25" dirty="0">
                <a:solidFill>
                  <a:srgbClr val="404040"/>
                </a:solidFill>
                <a:latin typeface="Century Gothic"/>
                <a:cs typeface="Century Gothic"/>
              </a:rPr>
              <a:t> </a:t>
            </a:r>
            <a:r>
              <a:rPr dirty="0">
                <a:solidFill>
                  <a:srgbClr val="404040"/>
                </a:solidFill>
                <a:latin typeface="Century Gothic"/>
                <a:cs typeface="Century Gothic"/>
              </a:rPr>
              <a:t>will</a:t>
            </a:r>
            <a:r>
              <a:rPr spc="-25" dirty="0">
                <a:solidFill>
                  <a:srgbClr val="404040"/>
                </a:solidFill>
                <a:latin typeface="Century Gothic"/>
                <a:cs typeface="Century Gothic"/>
              </a:rPr>
              <a:t> </a:t>
            </a:r>
            <a:r>
              <a:rPr dirty="0">
                <a:solidFill>
                  <a:srgbClr val="404040"/>
                </a:solidFill>
                <a:latin typeface="Century Gothic"/>
                <a:cs typeface="Century Gothic"/>
              </a:rPr>
              <a:t>not</a:t>
            </a:r>
            <a:r>
              <a:rPr spc="-25" dirty="0">
                <a:solidFill>
                  <a:srgbClr val="404040"/>
                </a:solidFill>
                <a:latin typeface="Century Gothic"/>
                <a:cs typeface="Century Gothic"/>
              </a:rPr>
              <a:t> </a:t>
            </a:r>
            <a:r>
              <a:rPr dirty="0">
                <a:solidFill>
                  <a:srgbClr val="404040"/>
                </a:solidFill>
                <a:latin typeface="Century Gothic"/>
                <a:cs typeface="Century Gothic"/>
              </a:rPr>
              <a:t>be</a:t>
            </a:r>
            <a:r>
              <a:rPr spc="15" dirty="0">
                <a:solidFill>
                  <a:srgbClr val="404040"/>
                </a:solidFill>
                <a:latin typeface="Century Gothic"/>
                <a:cs typeface="Century Gothic"/>
              </a:rPr>
              <a:t> </a:t>
            </a:r>
            <a:r>
              <a:rPr dirty="0">
                <a:solidFill>
                  <a:srgbClr val="404040"/>
                </a:solidFill>
                <a:latin typeface="Century Gothic"/>
                <a:cs typeface="Century Gothic"/>
              </a:rPr>
              <a:t>eligible</a:t>
            </a:r>
            <a:r>
              <a:rPr spc="-25" dirty="0">
                <a:solidFill>
                  <a:srgbClr val="404040"/>
                </a:solidFill>
                <a:latin typeface="Century Gothic"/>
                <a:cs typeface="Century Gothic"/>
              </a:rPr>
              <a:t> </a:t>
            </a:r>
            <a:r>
              <a:rPr dirty="0">
                <a:solidFill>
                  <a:srgbClr val="404040"/>
                </a:solidFill>
                <a:latin typeface="Century Gothic"/>
                <a:cs typeface="Century Gothic"/>
              </a:rPr>
              <a:t>to</a:t>
            </a:r>
            <a:r>
              <a:rPr spc="-5" dirty="0">
                <a:solidFill>
                  <a:srgbClr val="404040"/>
                </a:solidFill>
                <a:latin typeface="Century Gothic"/>
                <a:cs typeface="Century Gothic"/>
              </a:rPr>
              <a:t> </a:t>
            </a:r>
            <a:r>
              <a:rPr dirty="0">
                <a:solidFill>
                  <a:srgbClr val="404040"/>
                </a:solidFill>
                <a:latin typeface="Century Gothic"/>
                <a:cs typeface="Century Gothic"/>
              </a:rPr>
              <a:t>graduate</a:t>
            </a:r>
            <a:r>
              <a:rPr spc="-15" dirty="0">
                <a:solidFill>
                  <a:srgbClr val="404040"/>
                </a:solidFill>
                <a:latin typeface="Century Gothic"/>
                <a:cs typeface="Century Gothic"/>
              </a:rPr>
              <a:t> </a:t>
            </a:r>
            <a:r>
              <a:rPr dirty="0">
                <a:solidFill>
                  <a:srgbClr val="404040"/>
                </a:solidFill>
                <a:latin typeface="Century Gothic"/>
                <a:cs typeface="Century Gothic"/>
              </a:rPr>
              <a:t>if they</a:t>
            </a:r>
            <a:r>
              <a:rPr spc="-10" dirty="0">
                <a:solidFill>
                  <a:srgbClr val="404040"/>
                </a:solidFill>
                <a:latin typeface="Century Gothic"/>
                <a:cs typeface="Century Gothic"/>
              </a:rPr>
              <a:t> </a:t>
            </a:r>
            <a:r>
              <a:rPr dirty="0">
                <a:solidFill>
                  <a:srgbClr val="404040"/>
                </a:solidFill>
                <a:latin typeface="Century Gothic"/>
                <a:cs typeface="Century Gothic"/>
              </a:rPr>
              <a:t>receive</a:t>
            </a:r>
            <a:r>
              <a:rPr spc="-25" dirty="0">
                <a:solidFill>
                  <a:srgbClr val="404040"/>
                </a:solidFill>
                <a:latin typeface="Century Gothic"/>
                <a:cs typeface="Century Gothic"/>
              </a:rPr>
              <a:t> </a:t>
            </a:r>
            <a:r>
              <a:rPr dirty="0">
                <a:solidFill>
                  <a:srgbClr val="404040"/>
                </a:solidFill>
                <a:latin typeface="Century Gothic"/>
                <a:cs typeface="Century Gothic"/>
              </a:rPr>
              <a:t>less</a:t>
            </a:r>
            <a:r>
              <a:rPr spc="-25" dirty="0">
                <a:solidFill>
                  <a:srgbClr val="404040"/>
                </a:solidFill>
                <a:latin typeface="Century Gothic"/>
                <a:cs typeface="Century Gothic"/>
              </a:rPr>
              <a:t> </a:t>
            </a:r>
            <a:r>
              <a:rPr dirty="0">
                <a:solidFill>
                  <a:srgbClr val="404040"/>
                </a:solidFill>
                <a:latin typeface="Century Gothic"/>
                <a:cs typeface="Century Gothic"/>
              </a:rPr>
              <a:t>than</a:t>
            </a:r>
            <a:r>
              <a:rPr spc="-10" dirty="0">
                <a:solidFill>
                  <a:srgbClr val="404040"/>
                </a:solidFill>
                <a:latin typeface="Century Gothic"/>
                <a:cs typeface="Century Gothic"/>
              </a:rPr>
              <a:t> </a:t>
            </a:r>
            <a:r>
              <a:rPr dirty="0">
                <a:solidFill>
                  <a:srgbClr val="404040"/>
                </a:solidFill>
                <a:latin typeface="Century Gothic"/>
                <a:cs typeface="Century Gothic"/>
              </a:rPr>
              <a:t>a</a:t>
            </a:r>
            <a:r>
              <a:rPr spc="5" dirty="0">
                <a:solidFill>
                  <a:srgbClr val="404040"/>
                </a:solidFill>
                <a:latin typeface="Century Gothic"/>
                <a:cs typeface="Century Gothic"/>
              </a:rPr>
              <a:t> </a:t>
            </a:r>
            <a:r>
              <a:rPr spc="-25" dirty="0">
                <a:solidFill>
                  <a:srgbClr val="404040"/>
                </a:solidFill>
                <a:latin typeface="Century Gothic"/>
                <a:cs typeface="Century Gothic"/>
              </a:rPr>
              <a:t>3.0 </a:t>
            </a:r>
            <a:r>
              <a:rPr lang="en-US" spc="-25" dirty="0">
                <a:solidFill>
                  <a:srgbClr val="404040"/>
                </a:solidFill>
                <a:latin typeface="Century Gothic"/>
                <a:cs typeface="Century Gothic"/>
              </a:rPr>
              <a:t>	LSU C</a:t>
            </a:r>
            <a:r>
              <a:rPr dirty="0">
                <a:solidFill>
                  <a:srgbClr val="404040"/>
                </a:solidFill>
                <a:latin typeface="Century Gothic"/>
                <a:cs typeface="Century Gothic"/>
              </a:rPr>
              <a:t>umulative</a:t>
            </a:r>
            <a:r>
              <a:rPr spc="-30" dirty="0">
                <a:solidFill>
                  <a:srgbClr val="404040"/>
                </a:solidFill>
                <a:latin typeface="Century Gothic"/>
                <a:cs typeface="Century Gothic"/>
              </a:rPr>
              <a:t> </a:t>
            </a:r>
            <a:r>
              <a:rPr dirty="0">
                <a:solidFill>
                  <a:srgbClr val="404040"/>
                </a:solidFill>
                <a:latin typeface="Century Gothic"/>
                <a:cs typeface="Century Gothic"/>
              </a:rPr>
              <a:t>GPA</a:t>
            </a:r>
            <a:r>
              <a:rPr spc="-10" dirty="0">
                <a:solidFill>
                  <a:srgbClr val="404040"/>
                </a:solidFill>
                <a:latin typeface="Century Gothic"/>
                <a:cs typeface="Century Gothic"/>
              </a:rPr>
              <a:t> </a:t>
            </a:r>
            <a:r>
              <a:rPr dirty="0">
                <a:solidFill>
                  <a:srgbClr val="404040"/>
                </a:solidFill>
                <a:latin typeface="Century Gothic"/>
                <a:cs typeface="Century Gothic"/>
              </a:rPr>
              <a:t>the</a:t>
            </a:r>
            <a:r>
              <a:rPr spc="-15" dirty="0">
                <a:solidFill>
                  <a:srgbClr val="404040"/>
                </a:solidFill>
                <a:latin typeface="Century Gothic"/>
                <a:cs typeface="Century Gothic"/>
              </a:rPr>
              <a:t> </a:t>
            </a:r>
            <a:r>
              <a:rPr lang="en-US" spc="-15" dirty="0">
                <a:solidFill>
                  <a:srgbClr val="404040"/>
                </a:solidFill>
                <a:latin typeface="Century Gothic"/>
                <a:cs typeface="Century Gothic"/>
              </a:rPr>
              <a:t>module</a:t>
            </a:r>
            <a:r>
              <a:rPr spc="-40" dirty="0">
                <a:solidFill>
                  <a:srgbClr val="404040"/>
                </a:solidFill>
                <a:latin typeface="Century Gothic"/>
                <a:cs typeface="Century Gothic"/>
              </a:rPr>
              <a:t> </a:t>
            </a:r>
            <a:r>
              <a:rPr dirty="0">
                <a:solidFill>
                  <a:srgbClr val="404040"/>
                </a:solidFill>
                <a:latin typeface="Century Gothic"/>
                <a:cs typeface="Century Gothic"/>
              </a:rPr>
              <a:t>in</a:t>
            </a:r>
            <a:r>
              <a:rPr spc="-5" dirty="0">
                <a:solidFill>
                  <a:srgbClr val="404040"/>
                </a:solidFill>
                <a:latin typeface="Century Gothic"/>
                <a:cs typeface="Century Gothic"/>
              </a:rPr>
              <a:t> </a:t>
            </a:r>
            <a:r>
              <a:rPr dirty="0">
                <a:solidFill>
                  <a:srgbClr val="404040"/>
                </a:solidFill>
                <a:latin typeface="Century Gothic"/>
                <a:cs typeface="Century Gothic"/>
              </a:rPr>
              <a:t>which</a:t>
            </a:r>
            <a:r>
              <a:rPr spc="-35" dirty="0">
                <a:solidFill>
                  <a:srgbClr val="404040"/>
                </a:solidFill>
                <a:latin typeface="Century Gothic"/>
                <a:cs typeface="Century Gothic"/>
              </a:rPr>
              <a:t> </a:t>
            </a:r>
            <a:r>
              <a:rPr dirty="0">
                <a:solidFill>
                  <a:srgbClr val="404040"/>
                </a:solidFill>
                <a:latin typeface="Century Gothic"/>
                <a:cs typeface="Century Gothic"/>
              </a:rPr>
              <a:t>they</a:t>
            </a:r>
            <a:r>
              <a:rPr spc="-20" dirty="0">
                <a:solidFill>
                  <a:srgbClr val="404040"/>
                </a:solidFill>
                <a:latin typeface="Century Gothic"/>
                <a:cs typeface="Century Gothic"/>
              </a:rPr>
              <a:t> </a:t>
            </a:r>
            <a:r>
              <a:rPr dirty="0">
                <a:solidFill>
                  <a:srgbClr val="404040"/>
                </a:solidFill>
                <a:latin typeface="Century Gothic"/>
                <a:cs typeface="Century Gothic"/>
              </a:rPr>
              <a:t>are</a:t>
            </a:r>
            <a:r>
              <a:rPr spc="5" dirty="0">
                <a:solidFill>
                  <a:srgbClr val="404040"/>
                </a:solidFill>
                <a:latin typeface="Century Gothic"/>
                <a:cs typeface="Century Gothic"/>
              </a:rPr>
              <a:t> </a:t>
            </a:r>
            <a:r>
              <a:rPr spc="-10" dirty="0">
                <a:solidFill>
                  <a:srgbClr val="404040"/>
                </a:solidFill>
                <a:latin typeface="Century Gothic"/>
                <a:cs typeface="Century Gothic"/>
              </a:rPr>
              <a:t>graduating</a:t>
            </a:r>
            <a:r>
              <a:rPr lang="en-US" spc="-10" dirty="0">
                <a:solidFill>
                  <a:srgbClr val="404040"/>
                </a:solidFill>
                <a:latin typeface="Century Gothic"/>
                <a:cs typeface="Century Gothic"/>
              </a:rPr>
              <a:t>.</a:t>
            </a:r>
            <a:endParaRPr dirty="0">
              <a:latin typeface="Century Gothic"/>
              <a:cs typeface="Century Gothic"/>
            </a:endParaRPr>
          </a:p>
        </p:txBody>
      </p:sp>
      <p:grpSp>
        <p:nvGrpSpPr>
          <p:cNvPr id="4" name="object 4"/>
          <p:cNvGrpSpPr/>
          <p:nvPr/>
        </p:nvGrpSpPr>
        <p:grpSpPr>
          <a:xfrm>
            <a:off x="-7937" y="6169024"/>
            <a:ext cx="12207875" cy="697230"/>
            <a:chOff x="-7937" y="6169024"/>
            <a:chExt cx="12207875" cy="697230"/>
          </a:xfrm>
        </p:grpSpPr>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15963" y="6341922"/>
              <a:ext cx="2936748" cy="370179"/>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b="0" dirty="0">
                <a:latin typeface="Century Gothic"/>
                <a:cs typeface="Century Gothic"/>
              </a:rPr>
              <a:t>Enrolled</a:t>
            </a:r>
            <a:r>
              <a:rPr b="0" spc="-50" dirty="0">
                <a:latin typeface="Century Gothic"/>
                <a:cs typeface="Century Gothic"/>
              </a:rPr>
              <a:t> </a:t>
            </a:r>
            <a:r>
              <a:rPr b="0" dirty="0">
                <a:latin typeface="Century Gothic"/>
                <a:cs typeface="Century Gothic"/>
              </a:rPr>
              <a:t>Student</a:t>
            </a:r>
            <a:r>
              <a:rPr b="0" spc="-50" dirty="0">
                <a:latin typeface="Century Gothic"/>
                <a:cs typeface="Century Gothic"/>
              </a:rPr>
              <a:t> </a:t>
            </a:r>
            <a:r>
              <a:rPr b="0" spc="-10" dirty="0">
                <a:latin typeface="Century Gothic"/>
                <a:cs typeface="Century Gothic"/>
              </a:rPr>
              <a:t>Information</a:t>
            </a:r>
          </a:p>
        </p:txBody>
      </p:sp>
      <p:sp>
        <p:nvSpPr>
          <p:cNvPr id="3" name="object 3"/>
          <p:cNvSpPr txBox="1"/>
          <p:nvPr/>
        </p:nvSpPr>
        <p:spPr>
          <a:xfrm>
            <a:off x="1963673" y="1288160"/>
            <a:ext cx="83426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entury Gothic"/>
                <a:cs typeface="Century Gothic"/>
              </a:rPr>
              <a:t>Graduate</a:t>
            </a:r>
            <a:r>
              <a:rPr sz="1800" b="1" spc="-45" dirty="0">
                <a:latin typeface="Century Gothic"/>
                <a:cs typeface="Century Gothic"/>
              </a:rPr>
              <a:t> </a:t>
            </a:r>
            <a:r>
              <a:rPr sz="1800" b="1" dirty="0">
                <a:latin typeface="Century Gothic"/>
                <a:cs typeface="Century Gothic"/>
              </a:rPr>
              <a:t>School</a:t>
            </a:r>
            <a:r>
              <a:rPr sz="1800" b="1" spc="-30" dirty="0">
                <a:latin typeface="Century Gothic"/>
                <a:cs typeface="Century Gothic"/>
              </a:rPr>
              <a:t> </a:t>
            </a:r>
            <a:r>
              <a:rPr sz="1800" b="1" dirty="0">
                <a:latin typeface="Century Gothic"/>
                <a:cs typeface="Century Gothic"/>
              </a:rPr>
              <a:t>Website</a:t>
            </a:r>
            <a:r>
              <a:rPr sz="1800" b="1" spc="-20" dirty="0">
                <a:latin typeface="Century Gothic"/>
                <a:cs typeface="Century Gothic"/>
              </a:rPr>
              <a:t> </a:t>
            </a:r>
            <a:r>
              <a:rPr sz="1800" dirty="0">
                <a:latin typeface="Century Gothic"/>
                <a:cs typeface="Century Gothic"/>
              </a:rPr>
              <a:t>:</a:t>
            </a:r>
            <a:r>
              <a:rPr sz="1800" spc="-20" dirty="0">
                <a:latin typeface="Century Gothic"/>
                <a:cs typeface="Century Gothic"/>
              </a:rPr>
              <a:t> </a:t>
            </a:r>
            <a:r>
              <a:rPr sz="1800" u="sng" spc="-10" dirty="0">
                <a:solidFill>
                  <a:srgbClr val="2C9FF0"/>
                </a:solidFill>
                <a:uFill>
                  <a:solidFill>
                    <a:srgbClr val="2C9FF0"/>
                  </a:solidFill>
                </a:uFill>
                <a:latin typeface="Century Gothic"/>
                <a:cs typeface="Century Gothic"/>
                <a:hlinkClick r:id="rId2"/>
              </a:rPr>
              <a:t>https://www.lsu.edu/graduateschool/index.php</a:t>
            </a:r>
            <a:endParaRPr sz="1800">
              <a:latin typeface="Century Gothic"/>
              <a:cs typeface="Century Gothic"/>
            </a:endParaRPr>
          </a:p>
        </p:txBody>
      </p:sp>
      <p:pic>
        <p:nvPicPr>
          <p:cNvPr id="4" name="object 4"/>
          <p:cNvPicPr/>
          <p:nvPr/>
        </p:nvPicPr>
        <p:blipFill>
          <a:blip r:embed="rId3" cstate="print"/>
          <a:stretch>
            <a:fillRect/>
          </a:stretch>
        </p:blipFill>
        <p:spPr>
          <a:xfrm>
            <a:off x="10668889" y="664083"/>
            <a:ext cx="943101" cy="943101"/>
          </a:xfrm>
          <a:prstGeom prst="rect">
            <a:avLst/>
          </a:prstGeom>
        </p:spPr>
      </p:pic>
      <p:grpSp>
        <p:nvGrpSpPr>
          <p:cNvPr id="5" name="object 5"/>
          <p:cNvGrpSpPr/>
          <p:nvPr/>
        </p:nvGrpSpPr>
        <p:grpSpPr>
          <a:xfrm>
            <a:off x="-7937" y="1762760"/>
            <a:ext cx="12207875" cy="5103495"/>
            <a:chOff x="-7937" y="1762760"/>
            <a:chExt cx="12207875" cy="5103495"/>
          </a:xfrm>
        </p:grpSpPr>
        <p:sp>
          <p:nvSpPr>
            <p:cNvPr id="6" name="object 6"/>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7" name="object 7"/>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8" name="object 8"/>
            <p:cNvPicPr/>
            <p:nvPr/>
          </p:nvPicPr>
          <p:blipFill>
            <a:blip r:embed="rId4" cstate="print"/>
            <a:stretch>
              <a:fillRect/>
            </a:stretch>
          </p:blipFill>
          <p:spPr>
            <a:xfrm>
              <a:off x="215963" y="6341922"/>
              <a:ext cx="2936748" cy="370179"/>
            </a:xfrm>
            <a:prstGeom prst="rect">
              <a:avLst/>
            </a:prstGeom>
          </p:spPr>
        </p:pic>
        <p:pic>
          <p:nvPicPr>
            <p:cNvPr id="9" name="object 9"/>
            <p:cNvPicPr/>
            <p:nvPr/>
          </p:nvPicPr>
          <p:blipFill>
            <a:blip r:embed="rId5" cstate="print"/>
            <a:stretch>
              <a:fillRect/>
            </a:stretch>
          </p:blipFill>
          <p:spPr>
            <a:xfrm>
              <a:off x="1246073" y="1762760"/>
              <a:ext cx="9699879" cy="4236974"/>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937" y="0"/>
            <a:ext cx="12207875" cy="6866255"/>
            <a:chOff x="-7937" y="0"/>
            <a:chExt cx="12207875" cy="6866255"/>
          </a:xfrm>
        </p:grpSpPr>
        <p:pic>
          <p:nvPicPr>
            <p:cNvPr id="3" name="object 3"/>
            <p:cNvPicPr/>
            <p:nvPr/>
          </p:nvPicPr>
          <p:blipFill>
            <a:blip r:embed="rId2" cstate="print"/>
            <a:stretch>
              <a:fillRect/>
            </a:stretch>
          </p:blipFill>
          <p:spPr>
            <a:xfrm>
              <a:off x="765962" y="1671281"/>
              <a:ext cx="10431780" cy="4405744"/>
            </a:xfrm>
            <a:prstGeom prst="rect">
              <a:avLst/>
            </a:prstGeom>
          </p:spPr>
        </p:pic>
        <p:sp>
          <p:nvSpPr>
            <p:cNvPr id="4" name="object 4"/>
            <p:cNvSpPr/>
            <p:nvPr/>
          </p:nvSpPr>
          <p:spPr>
            <a:xfrm>
              <a:off x="4042918" y="2092959"/>
              <a:ext cx="1261110" cy="434340"/>
            </a:xfrm>
            <a:custGeom>
              <a:avLst/>
              <a:gdLst/>
              <a:ahLst/>
              <a:cxnLst/>
              <a:rect l="l" t="t" r="r" b="b"/>
              <a:pathLst>
                <a:path w="1261110" h="434339">
                  <a:moveTo>
                    <a:pt x="1260602" y="53848"/>
                  </a:moveTo>
                  <a:lnTo>
                    <a:pt x="1206373" y="53848"/>
                  </a:lnTo>
                  <a:lnTo>
                    <a:pt x="1206373" y="379603"/>
                  </a:lnTo>
                  <a:lnTo>
                    <a:pt x="1260602" y="379603"/>
                  </a:lnTo>
                  <a:lnTo>
                    <a:pt x="1260602" y="53848"/>
                  </a:lnTo>
                  <a:close/>
                </a:path>
                <a:path w="1261110" h="434339">
                  <a:moveTo>
                    <a:pt x="1260602" y="0"/>
                  </a:moveTo>
                  <a:lnTo>
                    <a:pt x="0" y="0"/>
                  </a:lnTo>
                  <a:lnTo>
                    <a:pt x="0" y="53340"/>
                  </a:lnTo>
                  <a:lnTo>
                    <a:pt x="0" y="379730"/>
                  </a:lnTo>
                  <a:lnTo>
                    <a:pt x="0" y="434340"/>
                  </a:lnTo>
                  <a:lnTo>
                    <a:pt x="1260602" y="434340"/>
                  </a:lnTo>
                  <a:lnTo>
                    <a:pt x="1260602" y="379730"/>
                  </a:lnTo>
                  <a:lnTo>
                    <a:pt x="54229" y="379730"/>
                  </a:lnTo>
                  <a:lnTo>
                    <a:pt x="54229" y="53340"/>
                  </a:lnTo>
                  <a:lnTo>
                    <a:pt x="1260602" y="53340"/>
                  </a:lnTo>
                  <a:lnTo>
                    <a:pt x="1260602" y="0"/>
                  </a:lnTo>
                  <a:close/>
                </a:path>
              </a:pathLst>
            </a:custGeom>
            <a:solidFill>
              <a:srgbClr val="353535"/>
            </a:solidFill>
          </p:spPr>
          <p:txBody>
            <a:bodyPr wrap="square" lIns="0" tIns="0" rIns="0" bIns="0" rtlCol="0"/>
            <a:lstStyle/>
            <a:p>
              <a:endParaRPr/>
            </a:p>
          </p:txBody>
        </p:sp>
        <p:sp>
          <p:nvSpPr>
            <p:cNvPr id="5" name="object 5"/>
            <p:cNvSpPr/>
            <p:nvPr/>
          </p:nvSpPr>
          <p:spPr>
            <a:xfrm>
              <a:off x="4042917" y="2092451"/>
              <a:ext cx="1261110" cy="434340"/>
            </a:xfrm>
            <a:custGeom>
              <a:avLst/>
              <a:gdLst/>
              <a:ahLst/>
              <a:cxnLst/>
              <a:rect l="l" t="t" r="r" b="b"/>
              <a:pathLst>
                <a:path w="1261110" h="434339">
                  <a:moveTo>
                    <a:pt x="0" y="0"/>
                  </a:moveTo>
                  <a:lnTo>
                    <a:pt x="1260602" y="0"/>
                  </a:lnTo>
                  <a:lnTo>
                    <a:pt x="1260602" y="434339"/>
                  </a:lnTo>
                  <a:lnTo>
                    <a:pt x="0" y="434339"/>
                  </a:lnTo>
                  <a:lnTo>
                    <a:pt x="0" y="0"/>
                  </a:lnTo>
                  <a:close/>
                </a:path>
                <a:path w="1261110" h="434339">
                  <a:moveTo>
                    <a:pt x="54229" y="54356"/>
                  </a:moveTo>
                  <a:lnTo>
                    <a:pt x="54229" y="380111"/>
                  </a:lnTo>
                  <a:lnTo>
                    <a:pt x="1206373" y="380111"/>
                  </a:lnTo>
                  <a:lnTo>
                    <a:pt x="1206373" y="54356"/>
                  </a:lnTo>
                  <a:lnTo>
                    <a:pt x="54229" y="54356"/>
                  </a:lnTo>
                  <a:close/>
                </a:path>
              </a:pathLst>
            </a:custGeom>
            <a:ln w="15875">
              <a:solidFill>
                <a:srgbClr val="FF0000"/>
              </a:solidFill>
            </a:ln>
          </p:spPr>
          <p:txBody>
            <a:bodyPr wrap="square" lIns="0" tIns="0" rIns="0" bIns="0" rtlCol="0"/>
            <a:lstStyle/>
            <a:p>
              <a:endParaRPr/>
            </a:p>
          </p:txBody>
        </p:sp>
        <p:sp>
          <p:nvSpPr>
            <p:cNvPr id="6" name="object 6"/>
            <p:cNvSpPr/>
            <p:nvPr/>
          </p:nvSpPr>
          <p:spPr>
            <a:xfrm>
              <a:off x="2119249" y="3354069"/>
              <a:ext cx="1432560" cy="326390"/>
            </a:xfrm>
            <a:custGeom>
              <a:avLst/>
              <a:gdLst/>
              <a:ahLst/>
              <a:cxnLst/>
              <a:rect l="l" t="t" r="r" b="b"/>
              <a:pathLst>
                <a:path w="1432560" h="326389">
                  <a:moveTo>
                    <a:pt x="1432560" y="0"/>
                  </a:moveTo>
                  <a:lnTo>
                    <a:pt x="0" y="0"/>
                  </a:lnTo>
                  <a:lnTo>
                    <a:pt x="0" y="40640"/>
                  </a:lnTo>
                  <a:lnTo>
                    <a:pt x="0" y="285750"/>
                  </a:lnTo>
                  <a:lnTo>
                    <a:pt x="0" y="326390"/>
                  </a:lnTo>
                  <a:lnTo>
                    <a:pt x="1432560" y="326390"/>
                  </a:lnTo>
                  <a:lnTo>
                    <a:pt x="1432560" y="285750"/>
                  </a:lnTo>
                  <a:lnTo>
                    <a:pt x="1432560" y="41148"/>
                  </a:lnTo>
                  <a:lnTo>
                    <a:pt x="1391793" y="41148"/>
                  </a:lnTo>
                  <a:lnTo>
                    <a:pt x="1391793" y="285750"/>
                  </a:lnTo>
                  <a:lnTo>
                    <a:pt x="40767" y="285750"/>
                  </a:lnTo>
                  <a:lnTo>
                    <a:pt x="40767" y="40640"/>
                  </a:lnTo>
                  <a:lnTo>
                    <a:pt x="1432560" y="40640"/>
                  </a:lnTo>
                  <a:lnTo>
                    <a:pt x="1432560" y="0"/>
                  </a:lnTo>
                  <a:close/>
                </a:path>
              </a:pathLst>
            </a:custGeom>
            <a:solidFill>
              <a:srgbClr val="353535"/>
            </a:solidFill>
          </p:spPr>
          <p:txBody>
            <a:bodyPr wrap="square" lIns="0" tIns="0" rIns="0" bIns="0" rtlCol="0"/>
            <a:lstStyle/>
            <a:p>
              <a:endParaRPr/>
            </a:p>
          </p:txBody>
        </p:sp>
        <p:sp>
          <p:nvSpPr>
            <p:cNvPr id="7" name="object 7"/>
            <p:cNvSpPr/>
            <p:nvPr/>
          </p:nvSpPr>
          <p:spPr>
            <a:xfrm>
              <a:off x="2119248" y="3354451"/>
              <a:ext cx="1432560" cy="326390"/>
            </a:xfrm>
            <a:custGeom>
              <a:avLst/>
              <a:gdLst/>
              <a:ahLst/>
              <a:cxnLst/>
              <a:rect l="l" t="t" r="r" b="b"/>
              <a:pathLst>
                <a:path w="1432560" h="326389">
                  <a:moveTo>
                    <a:pt x="0" y="0"/>
                  </a:moveTo>
                  <a:lnTo>
                    <a:pt x="1432560" y="0"/>
                  </a:lnTo>
                  <a:lnTo>
                    <a:pt x="1432560" y="326136"/>
                  </a:lnTo>
                  <a:lnTo>
                    <a:pt x="0" y="326136"/>
                  </a:lnTo>
                  <a:lnTo>
                    <a:pt x="0" y="0"/>
                  </a:lnTo>
                  <a:close/>
                </a:path>
                <a:path w="1432560" h="326389">
                  <a:moveTo>
                    <a:pt x="40767" y="40766"/>
                  </a:moveTo>
                  <a:lnTo>
                    <a:pt x="40767" y="285369"/>
                  </a:lnTo>
                  <a:lnTo>
                    <a:pt x="1391792" y="285369"/>
                  </a:lnTo>
                  <a:lnTo>
                    <a:pt x="1391792" y="40766"/>
                  </a:lnTo>
                  <a:lnTo>
                    <a:pt x="40767" y="40766"/>
                  </a:lnTo>
                  <a:close/>
                </a:path>
              </a:pathLst>
            </a:custGeom>
            <a:ln w="15875">
              <a:solidFill>
                <a:srgbClr val="FF0000"/>
              </a:solidFill>
            </a:ln>
          </p:spPr>
          <p:txBody>
            <a:bodyPr wrap="square" lIns="0" tIns="0" rIns="0" bIns="0" rtlCol="0"/>
            <a:lstStyle/>
            <a:p>
              <a:endParaRPr/>
            </a:p>
          </p:txBody>
        </p:sp>
        <p:sp>
          <p:nvSpPr>
            <p:cNvPr id="8" name="object 8"/>
            <p:cNvSpPr/>
            <p:nvPr/>
          </p:nvSpPr>
          <p:spPr>
            <a:xfrm>
              <a:off x="1011948" y="3507359"/>
              <a:ext cx="1072515" cy="449580"/>
            </a:xfrm>
            <a:custGeom>
              <a:avLst/>
              <a:gdLst/>
              <a:ahLst/>
              <a:cxnLst/>
              <a:rect l="l" t="t" r="r" b="b"/>
              <a:pathLst>
                <a:path w="1072514" h="449579">
                  <a:moveTo>
                    <a:pt x="910704" y="0"/>
                  </a:moveTo>
                  <a:lnTo>
                    <a:pt x="928357" y="63118"/>
                  </a:lnTo>
                  <a:lnTo>
                    <a:pt x="0" y="323468"/>
                  </a:lnTo>
                  <a:lnTo>
                    <a:pt x="35382" y="449579"/>
                  </a:lnTo>
                  <a:lnTo>
                    <a:pt x="963790" y="189356"/>
                  </a:lnTo>
                  <a:lnTo>
                    <a:pt x="981443" y="252475"/>
                  </a:lnTo>
                  <a:lnTo>
                    <a:pt x="1072248" y="90931"/>
                  </a:lnTo>
                  <a:lnTo>
                    <a:pt x="910704" y="0"/>
                  </a:lnTo>
                  <a:close/>
                </a:path>
              </a:pathLst>
            </a:custGeom>
            <a:solidFill>
              <a:srgbClr val="353535"/>
            </a:solidFill>
          </p:spPr>
          <p:txBody>
            <a:bodyPr wrap="square" lIns="0" tIns="0" rIns="0" bIns="0" rtlCol="0"/>
            <a:lstStyle/>
            <a:p>
              <a:endParaRPr/>
            </a:p>
          </p:txBody>
        </p:sp>
        <p:sp>
          <p:nvSpPr>
            <p:cNvPr id="9" name="object 9"/>
            <p:cNvSpPr/>
            <p:nvPr/>
          </p:nvSpPr>
          <p:spPr>
            <a:xfrm>
              <a:off x="1011948" y="3507359"/>
              <a:ext cx="1072515" cy="449580"/>
            </a:xfrm>
            <a:custGeom>
              <a:avLst/>
              <a:gdLst/>
              <a:ahLst/>
              <a:cxnLst/>
              <a:rect l="l" t="t" r="r" b="b"/>
              <a:pathLst>
                <a:path w="1072514" h="449579">
                  <a:moveTo>
                    <a:pt x="1072248" y="90931"/>
                  </a:moveTo>
                  <a:lnTo>
                    <a:pt x="981443" y="252475"/>
                  </a:lnTo>
                  <a:lnTo>
                    <a:pt x="963790" y="189356"/>
                  </a:lnTo>
                  <a:lnTo>
                    <a:pt x="35382" y="449579"/>
                  </a:lnTo>
                  <a:lnTo>
                    <a:pt x="0" y="323468"/>
                  </a:lnTo>
                  <a:lnTo>
                    <a:pt x="928357" y="63118"/>
                  </a:lnTo>
                  <a:lnTo>
                    <a:pt x="910704" y="0"/>
                  </a:lnTo>
                  <a:lnTo>
                    <a:pt x="1072248" y="90931"/>
                  </a:lnTo>
                  <a:close/>
                </a:path>
              </a:pathLst>
            </a:custGeom>
            <a:ln w="15875">
              <a:solidFill>
                <a:srgbClr val="FF0000"/>
              </a:solidFill>
            </a:ln>
          </p:spPr>
          <p:txBody>
            <a:bodyPr wrap="square" lIns="0" tIns="0" rIns="0" bIns="0" rtlCol="0"/>
            <a:lstStyle/>
            <a:p>
              <a:endParaRPr/>
            </a:p>
          </p:txBody>
        </p:sp>
        <p:sp>
          <p:nvSpPr>
            <p:cNvPr id="10" name="object 10"/>
            <p:cNvSpPr/>
            <p:nvPr/>
          </p:nvSpPr>
          <p:spPr>
            <a:xfrm>
              <a:off x="4883658" y="2599689"/>
              <a:ext cx="1316990" cy="1014730"/>
            </a:xfrm>
            <a:custGeom>
              <a:avLst/>
              <a:gdLst/>
              <a:ahLst/>
              <a:cxnLst/>
              <a:rect l="l" t="t" r="r" b="b"/>
              <a:pathLst>
                <a:path w="1316989" h="1014729">
                  <a:moveTo>
                    <a:pt x="292988" y="0"/>
                  </a:moveTo>
                  <a:lnTo>
                    <a:pt x="0" y="52450"/>
                  </a:lnTo>
                  <a:lnTo>
                    <a:pt x="52450" y="345567"/>
                  </a:lnTo>
                  <a:lnTo>
                    <a:pt x="112521" y="259080"/>
                  </a:lnTo>
                  <a:lnTo>
                    <a:pt x="1196720" y="1014222"/>
                  </a:lnTo>
                  <a:lnTo>
                    <a:pt x="1316989" y="841375"/>
                  </a:lnTo>
                  <a:lnTo>
                    <a:pt x="232917" y="86360"/>
                  </a:lnTo>
                  <a:lnTo>
                    <a:pt x="292988" y="0"/>
                  </a:lnTo>
                  <a:close/>
                </a:path>
              </a:pathLst>
            </a:custGeom>
            <a:solidFill>
              <a:srgbClr val="353535"/>
            </a:solidFill>
          </p:spPr>
          <p:txBody>
            <a:bodyPr wrap="square" lIns="0" tIns="0" rIns="0" bIns="0" rtlCol="0"/>
            <a:lstStyle/>
            <a:p>
              <a:endParaRPr/>
            </a:p>
          </p:txBody>
        </p:sp>
        <p:sp>
          <p:nvSpPr>
            <p:cNvPr id="11" name="object 11"/>
            <p:cNvSpPr/>
            <p:nvPr/>
          </p:nvSpPr>
          <p:spPr>
            <a:xfrm>
              <a:off x="4883658" y="2599689"/>
              <a:ext cx="1316990" cy="1014730"/>
            </a:xfrm>
            <a:custGeom>
              <a:avLst/>
              <a:gdLst/>
              <a:ahLst/>
              <a:cxnLst/>
              <a:rect l="l" t="t" r="r" b="b"/>
              <a:pathLst>
                <a:path w="1316989" h="1014729">
                  <a:moveTo>
                    <a:pt x="0" y="52450"/>
                  </a:moveTo>
                  <a:lnTo>
                    <a:pt x="292988" y="0"/>
                  </a:lnTo>
                  <a:lnTo>
                    <a:pt x="232917" y="86360"/>
                  </a:lnTo>
                  <a:lnTo>
                    <a:pt x="1316989" y="841375"/>
                  </a:lnTo>
                  <a:lnTo>
                    <a:pt x="1196720" y="1014222"/>
                  </a:lnTo>
                  <a:lnTo>
                    <a:pt x="112521" y="259080"/>
                  </a:lnTo>
                  <a:lnTo>
                    <a:pt x="52450" y="345567"/>
                  </a:lnTo>
                  <a:lnTo>
                    <a:pt x="0" y="52450"/>
                  </a:lnTo>
                  <a:close/>
                </a:path>
              </a:pathLst>
            </a:custGeom>
            <a:ln w="15875">
              <a:solidFill>
                <a:srgbClr val="FF0000"/>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9745980" y="716394"/>
              <a:ext cx="943864" cy="943876"/>
            </a:xfrm>
            <a:prstGeom prst="rect">
              <a:avLst/>
            </a:prstGeom>
          </p:spPr>
        </p:pic>
        <p:sp>
          <p:nvSpPr>
            <p:cNvPr id="13" name="object 13"/>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14" name="object 14"/>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grpSp>
      <p:sp>
        <p:nvSpPr>
          <p:cNvPr id="15" name="object 15" descr="$PPTXTitle"/>
          <p:cNvSpPr txBox="1">
            <a:spLocks noGrp="1"/>
          </p:cNvSpPr>
          <p:nvPr>
            <p:ph type="title"/>
          </p:nvPr>
        </p:nvSpPr>
        <p:spPr>
          <a:xfrm>
            <a:off x="1828800" y="599388"/>
            <a:ext cx="7917180" cy="505908"/>
          </a:xfrm>
          <a:prstGeom prst="rect">
            <a:avLst/>
          </a:prstGeom>
        </p:spPr>
        <p:txBody>
          <a:bodyPr vert="horz" wrap="square" lIns="0" tIns="13335" rIns="0" bIns="0" rtlCol="0">
            <a:spAutoFit/>
          </a:bodyPr>
          <a:lstStyle/>
          <a:p>
            <a:pPr marL="12700" marR="5080">
              <a:lnSpc>
                <a:spcPct val="100000"/>
              </a:lnSpc>
              <a:spcBef>
                <a:spcPts val="105"/>
              </a:spcBef>
            </a:pPr>
            <a:r>
              <a:rPr sz="3200" b="0" dirty="0">
                <a:latin typeface="Century Gothic"/>
                <a:cs typeface="Century Gothic"/>
              </a:rPr>
              <a:t>Enrolled</a:t>
            </a:r>
            <a:r>
              <a:rPr sz="3200" b="0" spc="-80" dirty="0">
                <a:latin typeface="Century Gothic"/>
                <a:cs typeface="Century Gothic"/>
              </a:rPr>
              <a:t> </a:t>
            </a:r>
            <a:r>
              <a:rPr sz="3200" b="0" dirty="0">
                <a:latin typeface="Century Gothic"/>
                <a:cs typeface="Century Gothic"/>
              </a:rPr>
              <a:t>Student</a:t>
            </a:r>
            <a:r>
              <a:rPr sz="3200" b="0" spc="-55" dirty="0">
                <a:latin typeface="Century Gothic"/>
                <a:cs typeface="Century Gothic"/>
              </a:rPr>
              <a:t> </a:t>
            </a:r>
            <a:r>
              <a:rPr sz="3200" b="0" spc="-10" dirty="0">
                <a:latin typeface="Century Gothic"/>
                <a:cs typeface="Century Gothic"/>
              </a:rPr>
              <a:t>Information(continued)</a:t>
            </a:r>
            <a:endParaRPr sz="3200" dirty="0">
              <a:latin typeface="Century Gothic"/>
              <a:cs typeface="Century Gothic"/>
            </a:endParaRPr>
          </a:p>
        </p:txBody>
      </p:sp>
      <p:pic>
        <p:nvPicPr>
          <p:cNvPr id="16" name="object 16"/>
          <p:cNvPicPr/>
          <p:nvPr/>
        </p:nvPicPr>
        <p:blipFill>
          <a:blip r:embed="rId4" cstate="print"/>
          <a:stretch>
            <a:fillRect/>
          </a:stretch>
        </p:blipFill>
        <p:spPr>
          <a:xfrm>
            <a:off x="215963" y="6341922"/>
            <a:ext cx="2936748" cy="3701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133600" y="263754"/>
            <a:ext cx="8623935" cy="574040"/>
          </a:xfrm>
          <a:prstGeom prst="rect">
            <a:avLst/>
          </a:prstGeom>
        </p:spPr>
        <p:txBody>
          <a:bodyPr vert="horz" wrap="square" lIns="0" tIns="12700" rIns="0" bIns="0" rtlCol="0">
            <a:spAutoFit/>
          </a:bodyPr>
          <a:lstStyle/>
          <a:p>
            <a:pPr marL="12700">
              <a:lnSpc>
                <a:spcPct val="100000"/>
              </a:lnSpc>
              <a:spcBef>
                <a:spcPts val="100"/>
              </a:spcBef>
            </a:pPr>
            <a:r>
              <a:rPr b="0" dirty="0">
                <a:latin typeface="Century Gothic"/>
                <a:cs typeface="Century Gothic"/>
              </a:rPr>
              <a:t>Request</a:t>
            </a:r>
            <a:r>
              <a:rPr b="0" spc="-25" dirty="0">
                <a:latin typeface="Century Gothic"/>
                <a:cs typeface="Century Gothic"/>
              </a:rPr>
              <a:t> </a:t>
            </a:r>
            <a:r>
              <a:rPr b="0" dirty="0">
                <a:latin typeface="Century Gothic"/>
                <a:cs typeface="Century Gothic"/>
              </a:rPr>
              <a:t>for</a:t>
            </a:r>
            <a:r>
              <a:rPr b="0" spc="-5" dirty="0">
                <a:latin typeface="Century Gothic"/>
                <a:cs typeface="Century Gothic"/>
              </a:rPr>
              <a:t> </a:t>
            </a:r>
            <a:r>
              <a:rPr b="0" dirty="0">
                <a:latin typeface="Century Gothic"/>
                <a:cs typeface="Century Gothic"/>
              </a:rPr>
              <a:t>Defense</a:t>
            </a:r>
            <a:r>
              <a:rPr b="0" spc="-20" dirty="0">
                <a:latin typeface="Century Gothic"/>
                <a:cs typeface="Century Gothic"/>
              </a:rPr>
              <a:t> </a:t>
            </a:r>
            <a:r>
              <a:rPr b="0" dirty="0">
                <a:latin typeface="Century Gothic"/>
                <a:cs typeface="Century Gothic"/>
              </a:rPr>
              <a:t>and</a:t>
            </a:r>
            <a:r>
              <a:rPr b="0" spc="-20" dirty="0">
                <a:latin typeface="Century Gothic"/>
                <a:cs typeface="Century Gothic"/>
              </a:rPr>
              <a:t> </a:t>
            </a:r>
            <a:r>
              <a:rPr b="0" dirty="0">
                <a:latin typeface="Century Gothic"/>
                <a:cs typeface="Century Gothic"/>
              </a:rPr>
              <a:t>Degree</a:t>
            </a:r>
            <a:r>
              <a:rPr b="0" spc="-20" dirty="0">
                <a:latin typeface="Century Gothic"/>
                <a:cs typeface="Century Gothic"/>
              </a:rPr>
              <a:t> </a:t>
            </a:r>
            <a:r>
              <a:rPr b="0" spc="-10" dirty="0">
                <a:latin typeface="Century Gothic"/>
                <a:cs typeface="Century Gothic"/>
              </a:rPr>
              <a:t>Audit</a:t>
            </a:r>
          </a:p>
        </p:txBody>
      </p:sp>
      <p:sp>
        <p:nvSpPr>
          <p:cNvPr id="3" name="object 3"/>
          <p:cNvSpPr txBox="1"/>
          <p:nvPr/>
        </p:nvSpPr>
        <p:spPr>
          <a:xfrm>
            <a:off x="1512602" y="1287017"/>
            <a:ext cx="10132695" cy="5276444"/>
          </a:xfrm>
          <a:prstGeom prst="rect">
            <a:avLst/>
          </a:prstGeom>
        </p:spPr>
        <p:txBody>
          <a:bodyPr vert="horz" wrap="square" lIns="0" tIns="13335" rIns="0" bIns="0" rtlCol="0" anchor="t">
            <a:spAutoFit/>
          </a:bodyPr>
          <a:lstStyle/>
          <a:p>
            <a:pPr marL="12700">
              <a:lnSpc>
                <a:spcPct val="100000"/>
              </a:lnSpc>
              <a:spcBef>
                <a:spcPts val="105"/>
              </a:spcBef>
            </a:pPr>
            <a:r>
              <a:rPr sz="1700" dirty="0">
                <a:solidFill>
                  <a:srgbClr val="404040"/>
                </a:solidFill>
                <a:latin typeface="Century Gothic"/>
                <a:cs typeface="Century Gothic"/>
              </a:rPr>
              <a:t>Important</a:t>
            </a:r>
            <a:r>
              <a:rPr sz="1700" spc="-15" dirty="0">
                <a:solidFill>
                  <a:srgbClr val="404040"/>
                </a:solidFill>
                <a:latin typeface="Century Gothic"/>
                <a:cs typeface="Century Gothic"/>
              </a:rPr>
              <a:t> </a:t>
            </a:r>
            <a:r>
              <a:rPr sz="1700" spc="-10" dirty="0">
                <a:solidFill>
                  <a:srgbClr val="404040"/>
                </a:solidFill>
                <a:latin typeface="Century Gothic"/>
                <a:cs typeface="Century Gothic"/>
              </a:rPr>
              <a:t>Deadlines</a:t>
            </a:r>
            <a:endParaRPr sz="1700" dirty="0">
              <a:latin typeface="Century Gothic"/>
              <a:cs typeface="Century Gothic"/>
            </a:endParaRPr>
          </a:p>
          <a:p>
            <a:pPr>
              <a:lnSpc>
                <a:spcPct val="100000"/>
              </a:lnSpc>
              <a:spcBef>
                <a:spcPts val="315"/>
              </a:spcBef>
            </a:pPr>
            <a:endParaRPr sz="1400" dirty="0">
              <a:latin typeface="Century Gothic"/>
              <a:cs typeface="Century Gothic"/>
            </a:endParaRPr>
          </a:p>
          <a:p>
            <a:pPr marL="413384">
              <a:lnSpc>
                <a:spcPct val="100000"/>
              </a:lnSpc>
              <a:tabLst>
                <a:tab pos="756285" algn="l"/>
              </a:tabLst>
            </a:pPr>
            <a:r>
              <a:rPr sz="1400" spc="-50" dirty="0">
                <a:solidFill>
                  <a:srgbClr val="353535"/>
                </a:solidFill>
                <a:latin typeface="Wingdings 3"/>
                <a:cs typeface="Wingdings 3"/>
              </a:rPr>
              <a:t></a:t>
            </a:r>
            <a:r>
              <a:rPr sz="1400" dirty="0">
                <a:solidFill>
                  <a:srgbClr val="353535"/>
                </a:solidFill>
                <a:latin typeface="Times New Roman"/>
                <a:cs typeface="Times New Roman"/>
              </a:rPr>
              <a:t>	</a:t>
            </a:r>
            <a:r>
              <a:rPr sz="1400" b="1" dirty="0">
                <a:solidFill>
                  <a:srgbClr val="404040"/>
                </a:solidFill>
                <a:latin typeface="Century Gothic"/>
                <a:cs typeface="Century Gothic"/>
              </a:rPr>
              <a:t>Request</a:t>
            </a:r>
            <a:r>
              <a:rPr sz="1400" b="1" spc="-30" dirty="0">
                <a:solidFill>
                  <a:srgbClr val="404040"/>
                </a:solidFill>
                <a:latin typeface="Century Gothic"/>
                <a:cs typeface="Century Gothic"/>
              </a:rPr>
              <a:t> </a:t>
            </a:r>
            <a:r>
              <a:rPr sz="1400" b="1" dirty="0">
                <a:solidFill>
                  <a:srgbClr val="404040"/>
                </a:solidFill>
                <a:latin typeface="Century Gothic"/>
                <a:cs typeface="Century Gothic"/>
              </a:rPr>
              <a:t>for</a:t>
            </a:r>
            <a:r>
              <a:rPr sz="1400" b="1" spc="-35" dirty="0">
                <a:solidFill>
                  <a:srgbClr val="404040"/>
                </a:solidFill>
                <a:latin typeface="Century Gothic"/>
                <a:cs typeface="Century Gothic"/>
              </a:rPr>
              <a:t> </a:t>
            </a:r>
            <a:r>
              <a:rPr sz="1400" b="1" dirty="0">
                <a:solidFill>
                  <a:srgbClr val="404040"/>
                </a:solidFill>
                <a:latin typeface="Century Gothic"/>
                <a:cs typeface="Century Gothic"/>
              </a:rPr>
              <a:t>Final</a:t>
            </a:r>
            <a:r>
              <a:rPr sz="1400" b="1" spc="-20" dirty="0">
                <a:solidFill>
                  <a:srgbClr val="404040"/>
                </a:solidFill>
                <a:latin typeface="Century Gothic"/>
                <a:cs typeface="Century Gothic"/>
              </a:rPr>
              <a:t> </a:t>
            </a:r>
            <a:r>
              <a:rPr sz="1400" b="1" dirty="0">
                <a:solidFill>
                  <a:srgbClr val="404040"/>
                </a:solidFill>
                <a:latin typeface="Century Gothic"/>
                <a:cs typeface="Century Gothic"/>
              </a:rPr>
              <a:t>Defense</a:t>
            </a:r>
            <a:r>
              <a:rPr lang="en-US" sz="1400" b="1" spc="-35" dirty="0">
                <a:solidFill>
                  <a:srgbClr val="404040"/>
                </a:solidFill>
                <a:latin typeface="Century Gothic"/>
                <a:cs typeface="Century Gothic"/>
              </a:rPr>
              <a:t>/Audit </a:t>
            </a:r>
            <a:r>
              <a:rPr sz="1400" b="1" dirty="0">
                <a:solidFill>
                  <a:srgbClr val="404040"/>
                </a:solidFill>
                <a:latin typeface="Century Gothic"/>
                <a:cs typeface="Century Gothic"/>
              </a:rPr>
              <a:t>Submission</a:t>
            </a:r>
            <a:r>
              <a:rPr sz="1400" b="1" spc="-45" dirty="0">
                <a:solidFill>
                  <a:srgbClr val="404040"/>
                </a:solidFill>
                <a:latin typeface="Century Gothic"/>
                <a:cs typeface="Century Gothic"/>
              </a:rPr>
              <a:t> </a:t>
            </a:r>
            <a:r>
              <a:rPr sz="1400" b="1" spc="-10" dirty="0">
                <a:solidFill>
                  <a:srgbClr val="404040"/>
                </a:solidFill>
                <a:latin typeface="Century Gothic"/>
                <a:cs typeface="Century Gothic"/>
              </a:rPr>
              <a:t>Deadline</a:t>
            </a:r>
            <a:r>
              <a:rPr lang="en-US" sz="1400" b="1" spc="-10" dirty="0">
                <a:solidFill>
                  <a:srgbClr val="404040"/>
                </a:solidFill>
                <a:latin typeface="Century Gothic"/>
                <a:cs typeface="Century Gothic"/>
              </a:rPr>
              <a:t>. </a:t>
            </a:r>
          </a:p>
          <a:p>
            <a:pPr marL="413384">
              <a:lnSpc>
                <a:spcPct val="100000"/>
              </a:lnSpc>
              <a:tabLst>
                <a:tab pos="756285" algn="l"/>
              </a:tabLst>
            </a:pPr>
            <a:endParaRPr lang="en-US" sz="1400" b="1" spc="-10" dirty="0">
              <a:solidFill>
                <a:srgbClr val="404040"/>
              </a:solidFill>
              <a:latin typeface="Century Gothic"/>
              <a:cs typeface="Century Gothic"/>
            </a:endParaRPr>
          </a:p>
          <a:p>
            <a:pPr marL="698500" indent="-285750">
              <a:buFont typeface="Arial" panose="020B0604020202020204" pitchFamily="34" charset="0"/>
              <a:buChar char="•"/>
              <a:tabLst>
                <a:tab pos="756285" algn="l"/>
              </a:tabLst>
            </a:pPr>
            <a:r>
              <a:rPr sz="1400" dirty="0">
                <a:solidFill>
                  <a:srgbClr val="404040"/>
                </a:solidFill>
                <a:latin typeface="Century Gothic"/>
                <a:cs typeface="Century Gothic"/>
              </a:rPr>
              <a:t>Typically</a:t>
            </a:r>
            <a:r>
              <a:rPr sz="1400" spc="-5" dirty="0">
                <a:solidFill>
                  <a:srgbClr val="404040"/>
                </a:solidFill>
                <a:latin typeface="Century Gothic"/>
                <a:cs typeface="Century Gothic"/>
              </a:rPr>
              <a:t> </a:t>
            </a:r>
            <a:r>
              <a:rPr lang="en-US" sz="1400" spc="-5" dirty="0">
                <a:solidFill>
                  <a:srgbClr val="404040"/>
                </a:solidFill>
                <a:latin typeface="Century Gothic"/>
                <a:cs typeface="Century Gothic"/>
              </a:rPr>
              <a:t>due on the second day of classes for each module. </a:t>
            </a:r>
            <a:r>
              <a:rPr sz="1400" dirty="0">
                <a:solidFill>
                  <a:srgbClr val="404040"/>
                </a:solidFill>
                <a:latin typeface="Century Gothic"/>
                <a:cs typeface="Century Gothic"/>
              </a:rPr>
              <a:t>For</a:t>
            </a:r>
            <a:r>
              <a:rPr sz="1400" spc="-35" dirty="0">
                <a:solidFill>
                  <a:srgbClr val="404040"/>
                </a:solidFill>
                <a:latin typeface="Century Gothic"/>
                <a:cs typeface="Century Gothic"/>
              </a:rPr>
              <a:t> </a:t>
            </a:r>
            <a:r>
              <a:rPr sz="1400" dirty="0">
                <a:solidFill>
                  <a:srgbClr val="404040"/>
                </a:solidFill>
                <a:latin typeface="Century Gothic"/>
                <a:cs typeface="Century Gothic"/>
              </a:rPr>
              <a:t>the </a:t>
            </a:r>
            <a:r>
              <a:rPr lang="en-US" sz="1400" dirty="0">
                <a:solidFill>
                  <a:srgbClr val="404040"/>
                </a:solidFill>
                <a:latin typeface="Century Gothic"/>
                <a:cs typeface="Century Gothic"/>
              </a:rPr>
              <a:t>Second </a:t>
            </a:r>
            <a:r>
              <a:rPr lang="en-US" sz="1400" spc="-25" dirty="0">
                <a:solidFill>
                  <a:srgbClr val="404040"/>
                </a:solidFill>
                <a:latin typeface="Century Gothic"/>
                <a:cs typeface="Century Gothic"/>
              </a:rPr>
              <a:t>Summer 2026 module</a:t>
            </a:r>
            <a:r>
              <a:rPr sz="1400" dirty="0">
                <a:solidFill>
                  <a:srgbClr val="404040"/>
                </a:solidFill>
                <a:latin typeface="Century Gothic"/>
                <a:cs typeface="Century Gothic"/>
              </a:rPr>
              <a:t>,</a:t>
            </a:r>
            <a:r>
              <a:rPr sz="1400" spc="30" dirty="0">
                <a:solidFill>
                  <a:srgbClr val="404040"/>
                </a:solidFill>
                <a:latin typeface="Century Gothic"/>
                <a:cs typeface="Century Gothic"/>
              </a:rPr>
              <a:t> </a:t>
            </a:r>
            <a:r>
              <a:rPr sz="1400" dirty="0">
                <a:solidFill>
                  <a:srgbClr val="404040"/>
                </a:solidFill>
                <a:latin typeface="Century Gothic"/>
                <a:cs typeface="Century Gothic"/>
              </a:rPr>
              <a:t>the</a:t>
            </a:r>
            <a:r>
              <a:rPr sz="1400" spc="-25" dirty="0">
                <a:solidFill>
                  <a:srgbClr val="404040"/>
                </a:solidFill>
                <a:latin typeface="Century Gothic"/>
                <a:cs typeface="Century Gothic"/>
              </a:rPr>
              <a:t> </a:t>
            </a:r>
            <a:r>
              <a:rPr sz="1400" dirty="0">
                <a:solidFill>
                  <a:srgbClr val="404040"/>
                </a:solidFill>
                <a:latin typeface="Century Gothic"/>
                <a:cs typeface="Century Gothic"/>
              </a:rPr>
              <a:t>date</a:t>
            </a:r>
            <a:r>
              <a:rPr sz="1400" spc="-25" dirty="0">
                <a:solidFill>
                  <a:srgbClr val="404040"/>
                </a:solidFill>
                <a:latin typeface="Century Gothic"/>
                <a:cs typeface="Century Gothic"/>
              </a:rPr>
              <a:t> </a:t>
            </a:r>
            <a:r>
              <a:rPr sz="1400" dirty="0">
                <a:solidFill>
                  <a:srgbClr val="404040"/>
                </a:solidFill>
                <a:latin typeface="Century Gothic"/>
                <a:cs typeface="Century Gothic"/>
              </a:rPr>
              <a:t>is</a:t>
            </a:r>
            <a:r>
              <a:rPr lang="en-US" sz="1400" dirty="0">
                <a:solidFill>
                  <a:srgbClr val="404040"/>
                </a:solidFill>
                <a:latin typeface="Century Gothic"/>
                <a:cs typeface="Century Gothic"/>
              </a:rPr>
              <a:t> </a:t>
            </a:r>
            <a:r>
              <a:rPr lang="en-US" sz="1400" b="1" u="sng" dirty="0">
                <a:solidFill>
                  <a:srgbClr val="404040"/>
                </a:solidFill>
                <a:latin typeface="Century Gothic"/>
                <a:cs typeface="Century Gothic"/>
              </a:rPr>
              <a:t>July 7th</a:t>
            </a:r>
          </a:p>
          <a:p>
            <a:pPr>
              <a:lnSpc>
                <a:spcPct val="100000"/>
              </a:lnSpc>
              <a:spcBef>
                <a:spcPts val="270"/>
              </a:spcBef>
            </a:pPr>
            <a:endParaRPr sz="1400" dirty="0">
              <a:latin typeface="Century Gothic"/>
              <a:cs typeface="Century Gothic"/>
            </a:endParaRPr>
          </a:p>
          <a:p>
            <a:pPr marL="699134" indent="-285750">
              <a:spcBef>
                <a:spcPts val="5"/>
              </a:spcBef>
              <a:buFont typeface="Arial" panose="020B0604020202020204" pitchFamily="34" charset="0"/>
              <a:buChar char="•"/>
              <a:tabLst>
                <a:tab pos="756285" algn="l"/>
              </a:tabLst>
            </a:pPr>
            <a:r>
              <a:rPr lang="en-US" sz="1400" b="1" dirty="0">
                <a:latin typeface="Century Gothic"/>
                <a:cs typeface="Century Gothic"/>
              </a:rPr>
              <a:t>Request for Master’s Defense and Degree Audit: </a:t>
            </a:r>
            <a:r>
              <a:rPr lang="en-US" sz="1400" dirty="0">
                <a:latin typeface="Century Gothic"/>
                <a:cs typeface="Century Gothic"/>
              </a:rPr>
              <a:t>This is only applicable to you if your program has a </a:t>
            </a:r>
          </a:p>
          <a:p>
            <a:pPr marL="413384">
              <a:spcBef>
                <a:spcPts val="5"/>
              </a:spcBef>
              <a:tabLst>
                <a:tab pos="756285" algn="l"/>
              </a:tabLst>
            </a:pPr>
            <a:r>
              <a:rPr lang="en-US" sz="1400" spc="-5" dirty="0">
                <a:solidFill>
                  <a:srgbClr val="404040"/>
                </a:solidFill>
                <a:latin typeface="Century Gothic"/>
                <a:cs typeface="Century Gothic"/>
              </a:rPr>
              <a:t>      Master’s comprehensive exam, final project or capstone </a:t>
            </a:r>
            <a:r>
              <a:rPr lang="en-US" sz="1400" dirty="0">
                <a:latin typeface="Century Gothic"/>
                <a:cs typeface="Century Gothic"/>
              </a:rPr>
              <a:t>in which you have a committee that needs to be    </a:t>
            </a:r>
          </a:p>
          <a:p>
            <a:pPr marL="413384">
              <a:spcBef>
                <a:spcPts val="5"/>
              </a:spcBef>
              <a:tabLst>
                <a:tab pos="756285" algn="l"/>
              </a:tabLst>
            </a:pPr>
            <a:r>
              <a:rPr lang="en-US" sz="1400" dirty="0">
                <a:latin typeface="Century Gothic"/>
                <a:cs typeface="Century Gothic"/>
              </a:rPr>
              <a:t>      evaluated by the Graduate School.</a:t>
            </a:r>
          </a:p>
          <a:p>
            <a:pPr marL="413384">
              <a:lnSpc>
                <a:spcPct val="100000"/>
              </a:lnSpc>
              <a:spcBef>
                <a:spcPts val="5"/>
              </a:spcBef>
              <a:tabLst>
                <a:tab pos="756285" algn="l"/>
              </a:tabLst>
            </a:pPr>
            <a:endParaRPr lang="en-US" sz="1400" dirty="0">
              <a:latin typeface="Century Gothic"/>
              <a:cs typeface="Century Gothic"/>
            </a:endParaRPr>
          </a:p>
          <a:p>
            <a:pPr marL="699134" indent="-285750">
              <a:lnSpc>
                <a:spcPct val="100000"/>
              </a:lnSpc>
              <a:spcBef>
                <a:spcPts val="5"/>
              </a:spcBef>
              <a:buFont typeface="Arial" panose="020B0604020202020204" pitchFamily="34" charset="0"/>
              <a:buChar char="•"/>
              <a:tabLst>
                <a:tab pos="756285" algn="l"/>
              </a:tabLst>
            </a:pPr>
            <a:r>
              <a:rPr lang="en-US" sz="1400" b="1" dirty="0">
                <a:latin typeface="Century Gothic"/>
                <a:cs typeface="Century Gothic"/>
              </a:rPr>
              <a:t>Online Master’s Program Degree Audit: </a:t>
            </a:r>
            <a:r>
              <a:rPr lang="en-US" sz="1400" dirty="0">
                <a:latin typeface="Century Gothic"/>
                <a:cs typeface="Century Gothic"/>
              </a:rPr>
              <a:t>This form is for Master’s programs which have coursework only 	 requirements and no </a:t>
            </a:r>
            <a:r>
              <a:rPr lang="en-US" sz="1400" spc="-5" dirty="0">
                <a:solidFill>
                  <a:srgbClr val="404040"/>
                </a:solidFill>
                <a:latin typeface="Century Gothic"/>
                <a:cs typeface="Century Gothic"/>
              </a:rPr>
              <a:t>comprehensive exam, final project and/or capstone </a:t>
            </a:r>
            <a:r>
              <a:rPr lang="en-US" sz="1400" dirty="0">
                <a:latin typeface="Century Gothic"/>
                <a:cs typeface="Century Gothic"/>
              </a:rPr>
              <a:t>requirement.</a:t>
            </a:r>
          </a:p>
          <a:p>
            <a:pPr marL="413384">
              <a:lnSpc>
                <a:spcPct val="100000"/>
              </a:lnSpc>
              <a:spcBef>
                <a:spcPts val="5"/>
              </a:spcBef>
              <a:tabLst>
                <a:tab pos="756285" algn="l"/>
              </a:tabLst>
            </a:pPr>
            <a:endParaRPr lang="en-US" sz="1400" dirty="0">
              <a:latin typeface="Century Gothic"/>
              <a:cs typeface="Century Gothic"/>
            </a:endParaRPr>
          </a:p>
          <a:p>
            <a:pPr marL="699134" indent="-285750">
              <a:lnSpc>
                <a:spcPct val="100000"/>
              </a:lnSpc>
              <a:spcBef>
                <a:spcPts val="5"/>
              </a:spcBef>
              <a:buFont typeface="Arial" panose="020B0604020202020204" pitchFamily="34" charset="0"/>
              <a:buChar char="•"/>
              <a:tabLst>
                <a:tab pos="756285" algn="l"/>
              </a:tabLst>
            </a:pPr>
            <a:r>
              <a:rPr lang="en-US" sz="1400" b="1" dirty="0">
                <a:latin typeface="Century Gothic"/>
                <a:cs typeface="Century Gothic"/>
              </a:rPr>
              <a:t>Online Graduate Certificate Degree Audit: </a:t>
            </a:r>
            <a:r>
              <a:rPr lang="en-US" sz="1400" dirty="0">
                <a:latin typeface="Century Gothic"/>
                <a:cs typeface="Century Gothic"/>
              </a:rPr>
              <a:t>This form is for students seeking only a graduate certificate or adding an additional graduate certificate program to their Master’s program. </a:t>
            </a:r>
          </a:p>
          <a:p>
            <a:pPr marL="699134" indent="-285750">
              <a:lnSpc>
                <a:spcPct val="100000"/>
              </a:lnSpc>
              <a:spcBef>
                <a:spcPts val="5"/>
              </a:spcBef>
              <a:buFont typeface="Arial" panose="020B0604020202020204" pitchFamily="34" charset="0"/>
              <a:buChar char="•"/>
              <a:tabLst>
                <a:tab pos="756285" algn="l"/>
              </a:tabLst>
            </a:pPr>
            <a:endParaRPr lang="en-US" sz="1400" dirty="0">
              <a:latin typeface="Century Gothic"/>
              <a:cs typeface="Century Gothic"/>
            </a:endParaRPr>
          </a:p>
          <a:p>
            <a:pPr marL="413384">
              <a:lnSpc>
                <a:spcPct val="100000"/>
              </a:lnSpc>
              <a:spcBef>
                <a:spcPts val="5"/>
              </a:spcBef>
              <a:tabLst>
                <a:tab pos="756285" algn="l"/>
              </a:tabLst>
            </a:pPr>
            <a:r>
              <a:rPr lang="en-US" sz="1400" i="1" dirty="0">
                <a:latin typeface="Century Gothic"/>
                <a:cs typeface="Century Gothic"/>
              </a:rPr>
              <a:t>If you are pursuing more than one degree (dual degree), an audit needs to be completed for each degree. For example, a Master’s Degree and a Graduate Certificate. The appropriate audit should be submitted in whichever module you earn each degree.</a:t>
            </a:r>
            <a:endParaRPr lang="en-US" sz="1400" b="1" i="1" u="sng" dirty="0">
              <a:solidFill>
                <a:srgbClr val="404040"/>
              </a:solidFill>
              <a:uFill>
                <a:solidFill>
                  <a:srgbClr val="404040"/>
                </a:solidFill>
              </a:uFill>
              <a:latin typeface="Century Gothic"/>
              <a:cs typeface="Century Gothic"/>
            </a:endParaRPr>
          </a:p>
          <a:p>
            <a:pPr marL="413384">
              <a:lnSpc>
                <a:spcPct val="100000"/>
              </a:lnSpc>
              <a:spcBef>
                <a:spcPts val="5"/>
              </a:spcBef>
              <a:tabLst>
                <a:tab pos="756285" algn="l"/>
              </a:tabLst>
            </a:pPr>
            <a:endParaRPr lang="en-US" sz="1400" b="1" u="sng" dirty="0">
              <a:solidFill>
                <a:srgbClr val="404040"/>
              </a:solidFill>
              <a:uFill>
                <a:solidFill>
                  <a:srgbClr val="404040"/>
                </a:solidFill>
              </a:uFill>
              <a:latin typeface="Century Gothic"/>
              <a:cs typeface="Century Gothic"/>
            </a:endParaRPr>
          </a:p>
          <a:p>
            <a:pPr marL="413384">
              <a:lnSpc>
                <a:spcPct val="100000"/>
              </a:lnSpc>
              <a:spcBef>
                <a:spcPts val="5"/>
              </a:spcBef>
              <a:tabLst>
                <a:tab pos="756285" algn="l"/>
              </a:tabLst>
            </a:pPr>
            <a:r>
              <a:rPr sz="1400" b="1" u="sng" dirty="0">
                <a:solidFill>
                  <a:srgbClr val="404040"/>
                </a:solidFill>
                <a:uFill>
                  <a:solidFill>
                    <a:srgbClr val="404040"/>
                  </a:solidFill>
                </a:uFill>
                <a:latin typeface="Century Gothic"/>
                <a:cs typeface="Century Gothic"/>
              </a:rPr>
              <a:t>NOTE:</a:t>
            </a:r>
            <a:r>
              <a:rPr sz="1400" b="1" u="sng" spc="-35" dirty="0">
                <a:solidFill>
                  <a:srgbClr val="404040"/>
                </a:solidFill>
                <a:uFill>
                  <a:solidFill>
                    <a:srgbClr val="404040"/>
                  </a:solidFill>
                </a:uFill>
                <a:latin typeface="Century Gothic"/>
                <a:cs typeface="Century Gothic"/>
              </a:rPr>
              <a:t> </a:t>
            </a:r>
            <a:r>
              <a:rPr sz="1400" b="1" u="sng" dirty="0">
                <a:solidFill>
                  <a:srgbClr val="404040"/>
                </a:solidFill>
                <a:uFill>
                  <a:solidFill>
                    <a:srgbClr val="404040"/>
                  </a:solidFill>
                </a:uFill>
                <a:latin typeface="Century Gothic"/>
                <a:cs typeface="Century Gothic"/>
              </a:rPr>
              <a:t>SAVE</a:t>
            </a:r>
            <a:r>
              <a:rPr sz="1400" b="1" u="sng" spc="-30" dirty="0">
                <a:solidFill>
                  <a:srgbClr val="404040"/>
                </a:solidFill>
                <a:uFill>
                  <a:solidFill>
                    <a:srgbClr val="404040"/>
                  </a:solidFill>
                </a:uFill>
                <a:latin typeface="Century Gothic"/>
                <a:cs typeface="Century Gothic"/>
              </a:rPr>
              <a:t> </a:t>
            </a:r>
            <a:r>
              <a:rPr sz="1400" b="1" u="sng" dirty="0">
                <a:solidFill>
                  <a:srgbClr val="404040"/>
                </a:solidFill>
                <a:uFill>
                  <a:solidFill>
                    <a:srgbClr val="404040"/>
                  </a:solidFill>
                </a:uFill>
                <a:latin typeface="Century Gothic"/>
                <a:cs typeface="Century Gothic"/>
              </a:rPr>
              <a:t>ALL</a:t>
            </a:r>
            <a:r>
              <a:rPr sz="1400" b="1" u="sng" spc="-25" dirty="0">
                <a:solidFill>
                  <a:srgbClr val="404040"/>
                </a:solidFill>
                <a:uFill>
                  <a:solidFill>
                    <a:srgbClr val="404040"/>
                  </a:solidFill>
                </a:uFill>
                <a:latin typeface="Century Gothic"/>
                <a:cs typeface="Century Gothic"/>
              </a:rPr>
              <a:t> </a:t>
            </a:r>
            <a:r>
              <a:rPr sz="1400" b="1" u="sng" dirty="0">
                <a:solidFill>
                  <a:srgbClr val="404040"/>
                </a:solidFill>
                <a:uFill>
                  <a:solidFill>
                    <a:srgbClr val="404040"/>
                  </a:solidFill>
                </a:uFill>
                <a:latin typeface="Century Gothic"/>
                <a:cs typeface="Century Gothic"/>
              </a:rPr>
              <a:t>SUBMISSION</a:t>
            </a:r>
            <a:r>
              <a:rPr sz="1400" b="1" u="sng" spc="-15" dirty="0">
                <a:solidFill>
                  <a:srgbClr val="404040"/>
                </a:solidFill>
                <a:uFill>
                  <a:solidFill>
                    <a:srgbClr val="404040"/>
                  </a:solidFill>
                </a:uFill>
                <a:latin typeface="Century Gothic"/>
                <a:cs typeface="Century Gothic"/>
              </a:rPr>
              <a:t> </a:t>
            </a:r>
            <a:r>
              <a:rPr sz="1400" b="1" u="sng" spc="-10" dirty="0">
                <a:solidFill>
                  <a:srgbClr val="404040"/>
                </a:solidFill>
                <a:uFill>
                  <a:solidFill>
                    <a:srgbClr val="404040"/>
                  </a:solidFill>
                </a:uFill>
                <a:latin typeface="Century Gothic"/>
                <a:cs typeface="Century Gothic"/>
              </a:rPr>
              <a:t>CONFIRMATION</a:t>
            </a:r>
            <a:r>
              <a:rPr sz="1400" b="1" u="sng" spc="-15" dirty="0">
                <a:solidFill>
                  <a:srgbClr val="404040"/>
                </a:solidFill>
                <a:uFill>
                  <a:solidFill>
                    <a:srgbClr val="404040"/>
                  </a:solidFill>
                </a:uFill>
                <a:latin typeface="Century Gothic"/>
                <a:cs typeface="Century Gothic"/>
              </a:rPr>
              <a:t> </a:t>
            </a:r>
            <a:r>
              <a:rPr sz="1400" b="1" u="sng" spc="-10" dirty="0">
                <a:solidFill>
                  <a:srgbClr val="404040"/>
                </a:solidFill>
                <a:uFill>
                  <a:solidFill>
                    <a:srgbClr val="404040"/>
                  </a:solidFill>
                </a:uFill>
                <a:latin typeface="Century Gothic"/>
                <a:cs typeface="Century Gothic"/>
              </a:rPr>
              <a:t>EMAILS!!!</a:t>
            </a:r>
            <a:endParaRPr lang="en-US" sz="1400" b="1" u="sng" spc="-10" dirty="0">
              <a:solidFill>
                <a:srgbClr val="404040"/>
              </a:solidFill>
              <a:uFill>
                <a:solidFill>
                  <a:srgbClr val="404040"/>
                </a:solidFill>
              </a:uFill>
              <a:latin typeface="Century Gothic"/>
              <a:cs typeface="Century Gothic"/>
            </a:endParaRPr>
          </a:p>
          <a:p>
            <a:pPr marL="413384">
              <a:lnSpc>
                <a:spcPct val="100000"/>
              </a:lnSpc>
              <a:spcBef>
                <a:spcPts val="5"/>
              </a:spcBef>
              <a:tabLst>
                <a:tab pos="756285" algn="l"/>
              </a:tabLst>
            </a:pPr>
            <a:endParaRPr lang="en-US" sz="1300" b="1" u="sng" spc="-10" dirty="0">
              <a:solidFill>
                <a:srgbClr val="404040"/>
              </a:solidFill>
              <a:uFill>
                <a:solidFill>
                  <a:srgbClr val="404040"/>
                </a:solidFill>
              </a:uFill>
              <a:latin typeface="Century Gothic"/>
              <a:cs typeface="Century Gothic"/>
            </a:endParaRPr>
          </a:p>
          <a:p>
            <a:pPr marL="413384">
              <a:lnSpc>
                <a:spcPct val="100000"/>
              </a:lnSpc>
              <a:spcBef>
                <a:spcPts val="5"/>
              </a:spcBef>
              <a:tabLst>
                <a:tab pos="756285" algn="l"/>
              </a:tabLst>
            </a:pPr>
            <a:endParaRPr sz="1300" dirty="0">
              <a:latin typeface="Century Gothic"/>
              <a:cs typeface="Century Gothic"/>
            </a:endParaRPr>
          </a:p>
        </p:txBody>
      </p:sp>
      <p:grpSp>
        <p:nvGrpSpPr>
          <p:cNvPr id="4" name="object 4"/>
          <p:cNvGrpSpPr/>
          <p:nvPr/>
        </p:nvGrpSpPr>
        <p:grpSpPr>
          <a:xfrm>
            <a:off x="-7937" y="6169024"/>
            <a:ext cx="12207875" cy="697230"/>
            <a:chOff x="-7937" y="6169024"/>
            <a:chExt cx="12207875" cy="697230"/>
          </a:xfrm>
        </p:grpSpPr>
        <p:sp>
          <p:nvSpPr>
            <p:cNvPr id="5" name="object 5"/>
            <p:cNvSpPr/>
            <p:nvPr/>
          </p:nvSpPr>
          <p:spPr>
            <a:xfrm>
              <a:off x="0" y="6176961"/>
              <a:ext cx="12192000" cy="681355"/>
            </a:xfrm>
            <a:custGeom>
              <a:avLst/>
              <a:gdLst/>
              <a:ahLst/>
              <a:cxnLst/>
              <a:rect l="l" t="t" r="r" b="b"/>
              <a:pathLst>
                <a:path w="12192000" h="681354">
                  <a:moveTo>
                    <a:pt x="12192000" y="0"/>
                  </a:moveTo>
                  <a:lnTo>
                    <a:pt x="0" y="0"/>
                  </a:lnTo>
                  <a:lnTo>
                    <a:pt x="0" y="681037"/>
                  </a:lnTo>
                  <a:lnTo>
                    <a:pt x="12192000" y="681037"/>
                  </a:lnTo>
                  <a:lnTo>
                    <a:pt x="12192000" y="0"/>
                  </a:lnTo>
                  <a:close/>
                </a:path>
              </a:pathLst>
            </a:custGeom>
            <a:solidFill>
              <a:srgbClr val="461D7B"/>
            </a:solidFill>
          </p:spPr>
          <p:txBody>
            <a:bodyPr wrap="square" lIns="0" tIns="0" rIns="0" bIns="0" rtlCol="0"/>
            <a:lstStyle/>
            <a:p>
              <a:endParaRPr/>
            </a:p>
          </p:txBody>
        </p:sp>
        <p:sp>
          <p:nvSpPr>
            <p:cNvPr id="6" name="object 6"/>
            <p:cNvSpPr/>
            <p:nvPr/>
          </p:nvSpPr>
          <p:spPr>
            <a:xfrm>
              <a:off x="0" y="6176961"/>
              <a:ext cx="12192000" cy="681355"/>
            </a:xfrm>
            <a:custGeom>
              <a:avLst/>
              <a:gdLst/>
              <a:ahLst/>
              <a:cxnLst/>
              <a:rect l="l" t="t" r="r" b="b"/>
              <a:pathLst>
                <a:path w="12192000" h="681354">
                  <a:moveTo>
                    <a:pt x="0" y="681037"/>
                  </a:moveTo>
                  <a:lnTo>
                    <a:pt x="12192000" y="681037"/>
                  </a:lnTo>
                  <a:lnTo>
                    <a:pt x="12192000" y="0"/>
                  </a:lnTo>
                  <a:lnTo>
                    <a:pt x="0" y="0"/>
                  </a:lnTo>
                  <a:lnTo>
                    <a:pt x="0" y="681037"/>
                  </a:lnTo>
                  <a:close/>
                </a:path>
              </a:pathLst>
            </a:custGeom>
            <a:ln w="15875">
              <a:solidFill>
                <a:srgbClr val="0F0F0F"/>
              </a:solidFill>
            </a:ln>
          </p:spPr>
          <p:txBody>
            <a:bodyPr wrap="square" lIns="0" tIns="0" rIns="0" bIns="0" rtlCol="0"/>
            <a:lstStyle/>
            <a:p>
              <a:endParaRPr/>
            </a:p>
          </p:txBody>
        </p:sp>
        <p:pic>
          <p:nvPicPr>
            <p:cNvPr id="7" name="object 7"/>
            <p:cNvPicPr/>
            <p:nvPr/>
          </p:nvPicPr>
          <p:blipFill>
            <a:blip r:embed="rId2" cstate="print"/>
            <a:stretch>
              <a:fillRect/>
            </a:stretch>
          </p:blipFill>
          <p:spPr>
            <a:xfrm>
              <a:off x="215963" y="6341922"/>
              <a:ext cx="2936748" cy="370179"/>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C9F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1728</Words>
  <Application>Microsoft Office PowerPoint</Application>
  <PresentationFormat>Widescreen</PresentationFormat>
  <Paragraphs>152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Times New Roman</vt:lpstr>
      <vt:lpstr>Wingdings 3</vt:lpstr>
      <vt:lpstr>Office Theme</vt:lpstr>
      <vt:lpstr>LSU Online Graduation Workshop                Second Summer 2026</vt:lpstr>
      <vt:lpstr>Application for Degree</vt:lpstr>
      <vt:lpstr>Application for Degree (continued)</vt:lpstr>
      <vt:lpstr>Graduation List</vt:lpstr>
      <vt:lpstr>Degree Only</vt:lpstr>
      <vt:lpstr>Good Academic Standing</vt:lpstr>
      <vt:lpstr>Enrolled Student Information</vt:lpstr>
      <vt:lpstr>Enrolled Student Information(continued)</vt:lpstr>
      <vt:lpstr>Request for Defense and Degree Audit</vt:lpstr>
      <vt:lpstr>Request for Defense and Degree Audit</vt:lpstr>
      <vt:lpstr>Degree Audit</vt:lpstr>
      <vt:lpstr>Coursework Earned in Major</vt:lpstr>
      <vt:lpstr>Courses Transferred</vt:lpstr>
      <vt:lpstr>Transferring Coursework</vt:lpstr>
      <vt:lpstr>Transferring Credit Requirements</vt:lpstr>
      <vt:lpstr>Courses Remaining</vt:lpstr>
      <vt:lpstr>Requirements for Approval</vt:lpstr>
      <vt:lpstr>Graduate Defense Results</vt:lpstr>
      <vt:lpstr>Path to Graduate Milestones</vt:lpstr>
      <vt:lpstr>Milestone: Application for Degree It will be located in Workday where your Program of Study is listed. Your EXPECTED COMPLETION DATE in Workday will update to designated degree conferral date for the degree(s) you indicated on your application for degree. This is how you will know that your application for degree has been received and processed. Degree conferral dates vary depending on which module you are graduating within.   Click here for information on understanding and navigating your student profile to find this information. Students also receive an immediate confirmation upon submission of their application for degree. The email will come from a noreply@formstack email account. Be sure to forward that confirmation email to your academic department for their records.</vt:lpstr>
      <vt:lpstr>Milestones Via Student Notes</vt:lpstr>
      <vt:lpstr>Milestones Via Student Notes (cont.)</vt:lpstr>
      <vt:lpstr>Milestones Via External Records</vt:lpstr>
      <vt:lpstr>Milestones Via External Records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Workshop</dc:title>
  <dc:creator>grad rrd</dc:creator>
  <cp:lastModifiedBy>Cassaundra L Klinko</cp:lastModifiedBy>
  <cp:revision>10</cp:revision>
  <dcterms:created xsi:type="dcterms:W3CDTF">2026-05-14T16:51:48Z</dcterms:created>
  <dcterms:modified xsi:type="dcterms:W3CDTF">2026-07-08T13:31:23Z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2025-12-19T00:00:00Z</vt:filetime>
  </property>
  <property fmtid="{D5CDD505-2E9C-101B-9397-08002B2CF9AE}" pid="3" name="Creator">
    <vt:lpwstr>Microsoft® PowerPoint® for Microsoft 365</vt:lpwstr>
  </property>
  <property fmtid="{D5CDD505-2E9C-101B-9397-08002B2CF9AE}" pid="4" name="LastSaved">
    <vt:filetime>2026-05-14T00:00:00Z</vt:filetime>
  </property>
  <property fmtid="{D5CDD505-2E9C-101B-9397-08002B2CF9AE}" pid="5" name="Producer">
    <vt:lpwstr>Microsoft® PowerPoint® for Microsoft 365</vt:lpwstr>
  </property>
</Properties>
</file>