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5" r:id="rId4"/>
    <p:sldId id="257" r:id="rId5"/>
    <p:sldId id="258" r:id="rId6"/>
    <p:sldId id="274" r:id="rId7"/>
    <p:sldId id="266" r:id="rId8"/>
    <p:sldId id="260" r:id="rId9"/>
    <p:sldId id="268" r:id="rId10"/>
    <p:sldId id="269" r:id="rId11"/>
    <p:sldId id="270" r:id="rId12"/>
    <p:sldId id="272" r:id="rId13"/>
    <p:sldId id="262" r:id="rId14"/>
    <p:sldId id="273" r:id="rId15"/>
    <p:sldId id="263" r:id="rId16"/>
    <p:sldId id="271" r:id="rId17"/>
    <p:sldId id="264" r:id="rId18"/>
    <p:sldId id="265" r:id="rId19"/>
    <p:sldId id="277" r:id="rId20"/>
    <p:sldId id="279" r:id="rId21"/>
    <p:sldId id="281" r:id="rId22"/>
    <p:sldId id="280"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8" autoAdjust="0"/>
  </p:normalViewPr>
  <p:slideViewPr>
    <p:cSldViewPr snapToGrid="0">
      <p:cViewPr varScale="1">
        <p:scale>
          <a:sx n="105" d="100"/>
          <a:sy n="105" d="100"/>
        </p:scale>
        <p:origin x="79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hyperlink" Target="mailto:registrar@lsu.edu" TargetMode="External"/><Relationship Id="rId7" Type="http://schemas.openxmlformats.org/officeDocument/2006/relationships/hyperlink" Target="mailto:ocrandtix@lsu.edu" TargetMode="External"/><Relationship Id="rId2" Type="http://schemas.openxmlformats.org/officeDocument/2006/relationships/hyperlink" Target="mailto:bursar@lsu.edu" TargetMode="External"/><Relationship Id="rId1" Type="http://schemas.openxmlformats.org/officeDocument/2006/relationships/hyperlink" Target="mailto:lsuonlinefinaid@lsu.edu" TargetMode="External"/><Relationship Id="rId6" Type="http://schemas.openxmlformats.org/officeDocument/2006/relationships/hyperlink" Target="mailto:dossaa@lsu.edu" TargetMode="External"/><Relationship Id="rId5" Type="http://schemas.openxmlformats.org/officeDocument/2006/relationships/hyperlink" Target="mailto:disability@lsu.edu" TargetMode="External"/><Relationship Id="rId4" Type="http://schemas.openxmlformats.org/officeDocument/2006/relationships/hyperlink" Target="mailto:lisahibner@lsu.edu"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hyperlink" Target="mailto:registrar@lsu.edu" TargetMode="External"/><Relationship Id="rId7" Type="http://schemas.openxmlformats.org/officeDocument/2006/relationships/hyperlink" Target="mailto:ocrandtix@lsu.edu" TargetMode="External"/><Relationship Id="rId2" Type="http://schemas.openxmlformats.org/officeDocument/2006/relationships/hyperlink" Target="mailto:bursar@lsu.edu" TargetMode="External"/><Relationship Id="rId1" Type="http://schemas.openxmlformats.org/officeDocument/2006/relationships/hyperlink" Target="mailto:lsuonlinefinaid@lsu.edu" TargetMode="External"/><Relationship Id="rId6" Type="http://schemas.openxmlformats.org/officeDocument/2006/relationships/hyperlink" Target="mailto:dossaa@lsu.edu" TargetMode="External"/><Relationship Id="rId5" Type="http://schemas.openxmlformats.org/officeDocument/2006/relationships/hyperlink" Target="mailto:disability@lsu.edu" TargetMode="External"/><Relationship Id="rId4" Type="http://schemas.openxmlformats.org/officeDocument/2006/relationships/hyperlink" Target="mailto:lisahibner@lsu.edu"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FF38F-3FB0-4BB7-88BC-604236BD770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5614441-7473-4DA3-87A7-10EE6605FCCA}">
      <dgm:prSet/>
      <dgm:spPr/>
      <dgm:t>
        <a:bodyPr/>
        <a:lstStyle/>
        <a:p>
          <a:pPr>
            <a:lnSpc>
              <a:spcPct val="100000"/>
            </a:lnSpc>
          </a:pPr>
          <a:r>
            <a:rPr lang="en-US" b="0">
              <a:latin typeface="Calibri"/>
              <a:ea typeface="Calibri"/>
              <a:cs typeface="Calibri"/>
            </a:rPr>
            <a:t>As an LSU Online Student, you have many valuable resources available to you!</a:t>
          </a:r>
        </a:p>
      </dgm:t>
    </dgm:pt>
    <dgm:pt modelId="{3D55819B-AA83-40F7-A41A-23A2597A9E66}" type="parTrans" cxnId="{84975DD9-333C-4266-BEDC-D8D6EF87F196}">
      <dgm:prSet/>
      <dgm:spPr/>
      <dgm:t>
        <a:bodyPr/>
        <a:lstStyle/>
        <a:p>
          <a:endParaRPr lang="en-US"/>
        </a:p>
      </dgm:t>
    </dgm:pt>
    <dgm:pt modelId="{79351B30-3700-4AED-9AD8-EFA6BCBD88EF}" type="sibTrans" cxnId="{84975DD9-333C-4266-BEDC-D8D6EF87F196}">
      <dgm:prSet/>
      <dgm:spPr/>
      <dgm:t>
        <a:bodyPr/>
        <a:lstStyle/>
        <a:p>
          <a:endParaRPr lang="en-US"/>
        </a:p>
      </dgm:t>
    </dgm:pt>
    <dgm:pt modelId="{351E2583-ECF5-489D-9DA3-7EDF16CFAAF0}">
      <dgm:prSet/>
      <dgm:spPr/>
      <dgm:t>
        <a:bodyPr/>
        <a:lstStyle/>
        <a:p>
          <a:pPr>
            <a:lnSpc>
              <a:spcPct val="100000"/>
            </a:lnSpc>
          </a:pPr>
          <a:r>
            <a:rPr lang="en-US" b="0">
              <a:latin typeface="Calibri"/>
              <a:ea typeface="Calibri"/>
              <a:cs typeface="Calibri"/>
            </a:rPr>
            <a:t>A</a:t>
          </a:r>
          <a:r>
            <a:rPr lang="en-US" b="1" i="1">
              <a:latin typeface="Calibri"/>
              <a:ea typeface="Calibri"/>
              <a:cs typeface="Calibri"/>
            </a:rPr>
            <a:t> Student Success Coach</a:t>
          </a:r>
          <a:r>
            <a:rPr lang="en-US" b="0" i="1">
              <a:latin typeface="Calibri"/>
              <a:ea typeface="Calibri"/>
              <a:cs typeface="Calibri"/>
            </a:rPr>
            <a:t> </a:t>
          </a:r>
          <a:r>
            <a:rPr lang="en-US" b="0">
              <a:latin typeface="Calibri"/>
              <a:ea typeface="Calibri"/>
              <a:cs typeface="Calibri"/>
            </a:rPr>
            <a:t>will be assigned to help guide you through the program and point you to correct resources. Upon admissions, your Student Success Coach will reach out to schedule a Welcome Call to orient you to LSU and assist you with processes such as accessing university systems and registering for courses. Your Student Success Coach will help direct and answer any questions you have during your time with LSU Online. </a:t>
          </a:r>
        </a:p>
      </dgm:t>
    </dgm:pt>
    <dgm:pt modelId="{8A06B61E-02D9-4983-991F-32FF66E7D643}" type="parTrans" cxnId="{3497182A-D764-4944-94E8-2500F5FF3CA7}">
      <dgm:prSet/>
      <dgm:spPr/>
      <dgm:t>
        <a:bodyPr/>
        <a:lstStyle/>
        <a:p>
          <a:endParaRPr lang="en-US"/>
        </a:p>
      </dgm:t>
    </dgm:pt>
    <dgm:pt modelId="{EFC22D23-F0AB-48DE-A09D-156E0313FDCB}" type="sibTrans" cxnId="{3497182A-D764-4944-94E8-2500F5FF3CA7}">
      <dgm:prSet/>
      <dgm:spPr/>
      <dgm:t>
        <a:bodyPr/>
        <a:lstStyle/>
        <a:p>
          <a:endParaRPr lang="en-US"/>
        </a:p>
      </dgm:t>
    </dgm:pt>
    <dgm:pt modelId="{EB3712E0-89EF-486C-9BBB-35EA729FB5ED}">
      <dgm:prSet/>
      <dgm:spPr/>
      <dgm:t>
        <a:bodyPr/>
        <a:lstStyle/>
        <a:p>
          <a:pPr>
            <a:lnSpc>
              <a:spcPct val="100000"/>
            </a:lnSpc>
          </a:pPr>
          <a:r>
            <a:rPr lang="en-US" b="0">
              <a:latin typeface="Calibri"/>
              <a:ea typeface="Calibri"/>
              <a:cs typeface="Calibri"/>
            </a:rPr>
            <a:t>An</a:t>
          </a:r>
          <a:r>
            <a:rPr lang="en-US" b="1">
              <a:latin typeface="Calibri"/>
              <a:ea typeface="Calibri"/>
              <a:cs typeface="Calibri"/>
            </a:rPr>
            <a:t> </a:t>
          </a:r>
          <a:r>
            <a:rPr lang="en-US" b="1" i="1">
              <a:latin typeface="Calibri"/>
              <a:ea typeface="Calibri"/>
              <a:cs typeface="Calibri"/>
            </a:rPr>
            <a:t>Academic Advisor</a:t>
          </a:r>
          <a:r>
            <a:rPr lang="en-US" b="0" i="1">
              <a:latin typeface="Calibri"/>
              <a:ea typeface="Calibri"/>
              <a:cs typeface="Calibri"/>
            </a:rPr>
            <a:t> </a:t>
          </a:r>
          <a:r>
            <a:rPr lang="en-US" b="0">
              <a:latin typeface="Calibri"/>
              <a:ea typeface="Calibri"/>
              <a:cs typeface="Calibri"/>
            </a:rPr>
            <a:t>from your home department will also be assigned to help you in developing your course plan, timeline for graduation, and ensuring that you meet all degree requirements prior to applying for graduation. Your Academic Advisor can also assist with navigating process such as requesting a Leave of Absence or Institutional Withdrawal. </a:t>
          </a:r>
        </a:p>
      </dgm:t>
    </dgm:pt>
    <dgm:pt modelId="{A34EB03B-70D6-400C-A9F3-5A1DBCA630BF}" type="parTrans" cxnId="{21150791-6F37-44AF-B45C-742D347D586A}">
      <dgm:prSet/>
      <dgm:spPr/>
      <dgm:t>
        <a:bodyPr/>
        <a:lstStyle/>
        <a:p>
          <a:endParaRPr lang="en-US"/>
        </a:p>
      </dgm:t>
    </dgm:pt>
    <dgm:pt modelId="{BF8B4FAD-B6A0-48C8-AC29-735437A02322}" type="sibTrans" cxnId="{21150791-6F37-44AF-B45C-742D347D586A}">
      <dgm:prSet/>
      <dgm:spPr/>
      <dgm:t>
        <a:bodyPr/>
        <a:lstStyle/>
        <a:p>
          <a:endParaRPr lang="en-US"/>
        </a:p>
      </dgm:t>
    </dgm:pt>
    <dgm:pt modelId="{F06E28A6-CA93-47DD-A6DA-0939CA84FEA3}">
      <dgm:prSet phldr="0"/>
      <dgm:spPr>
        <a:solidFill>
          <a:schemeClr val="accent4">
            <a:lumMod val="40000"/>
            <a:lumOff val="60000"/>
          </a:schemeClr>
        </a:solidFill>
      </dgm:spPr>
      <dgm:t>
        <a:bodyPr/>
        <a:lstStyle/>
        <a:p>
          <a:pPr>
            <a:lnSpc>
              <a:spcPct val="100000"/>
            </a:lnSpc>
          </a:pPr>
          <a:endParaRPr lang="en-US" b="0">
            <a:solidFill>
              <a:schemeClr val="accent4">
                <a:lumMod val="40000"/>
                <a:lumOff val="60000"/>
              </a:schemeClr>
            </a:solidFill>
            <a:latin typeface="Calibri"/>
            <a:ea typeface="Calibri"/>
            <a:cs typeface="Calibri"/>
          </a:endParaRPr>
        </a:p>
        <a:p>
          <a:pPr>
            <a:lnSpc>
              <a:spcPct val="100000"/>
            </a:lnSpc>
          </a:pPr>
          <a:r>
            <a:rPr lang="en-US" b="0">
              <a:latin typeface="Calibri"/>
              <a:ea typeface="Calibri"/>
              <a:cs typeface="Calibri"/>
            </a:rPr>
            <a:t>An </a:t>
          </a:r>
          <a:r>
            <a:rPr lang="en-US" b="1" i="1">
              <a:latin typeface="Calibri"/>
              <a:ea typeface="Calibri"/>
              <a:cs typeface="Calibri"/>
            </a:rPr>
            <a:t>Academic Services Officer</a:t>
          </a:r>
          <a:r>
            <a:rPr lang="en-US" b="0" i="1">
              <a:latin typeface="Calibri"/>
              <a:ea typeface="Calibri"/>
              <a:cs typeface="Calibri"/>
            </a:rPr>
            <a:t> </a:t>
          </a:r>
          <a:r>
            <a:rPr lang="en-US" b="0">
              <a:latin typeface="Calibri"/>
              <a:ea typeface="Calibri"/>
              <a:cs typeface="Calibri"/>
            </a:rPr>
            <a:t>from the Graduate School will oversee your time at LSU, assisting your Student Success Coach and Academic Advisor in helping you navigate any Graduate School policies or procedures. Your Academic Services Officer will be responsible for reviewing your degree eligibility once you submit your degree audit to ensure you meet all degree requirements prior to degree conferral.</a:t>
          </a:r>
        </a:p>
        <a:p>
          <a:pPr>
            <a:lnSpc>
              <a:spcPct val="100000"/>
            </a:lnSpc>
          </a:pPr>
          <a:endParaRPr lang="en-US">
            <a:latin typeface="Calibri Light" panose="020F0302020204030204"/>
          </a:endParaRPr>
        </a:p>
      </dgm:t>
    </dgm:pt>
    <dgm:pt modelId="{989ADBCC-F241-4783-8C0F-D510657034DA}" type="sibTrans" cxnId="{2816FD39-8A72-4C4F-8E46-85C997692F42}">
      <dgm:prSet/>
      <dgm:spPr/>
      <dgm:t>
        <a:bodyPr/>
        <a:lstStyle/>
        <a:p>
          <a:endParaRPr lang="en-US"/>
        </a:p>
      </dgm:t>
    </dgm:pt>
    <dgm:pt modelId="{4D97EE86-31DF-43EF-9714-18DBB5F37D1C}" type="parTrans" cxnId="{2816FD39-8A72-4C4F-8E46-85C997692F42}">
      <dgm:prSet/>
      <dgm:spPr/>
      <dgm:t>
        <a:bodyPr/>
        <a:lstStyle/>
        <a:p>
          <a:endParaRPr lang="en-US"/>
        </a:p>
      </dgm:t>
    </dgm:pt>
    <dgm:pt modelId="{3E3FC3B4-8E86-46B3-9B34-5C91D2979EB3}" type="pres">
      <dgm:prSet presAssocID="{07CFF38F-3FB0-4BB7-88BC-604236BD7709}" presName="root" presStyleCnt="0">
        <dgm:presLayoutVars>
          <dgm:dir/>
          <dgm:resizeHandles val="exact"/>
        </dgm:presLayoutVars>
      </dgm:prSet>
      <dgm:spPr/>
    </dgm:pt>
    <dgm:pt modelId="{B8B010AF-240A-4A23-9030-BAF87428E1B2}" type="pres">
      <dgm:prSet presAssocID="{95614441-7473-4DA3-87A7-10EE6605FCCA}" presName="compNode" presStyleCnt="0"/>
      <dgm:spPr/>
    </dgm:pt>
    <dgm:pt modelId="{EA22E806-3A99-4EE4-8ACE-D19B8B3FF26B}" type="pres">
      <dgm:prSet presAssocID="{95614441-7473-4DA3-87A7-10EE6605FCCA}" presName="bgRect" presStyleLbl="bgShp" presStyleIdx="0" presStyleCnt="4"/>
      <dgm:spPr>
        <a:solidFill>
          <a:schemeClr val="accent4">
            <a:lumMod val="40000"/>
            <a:lumOff val="60000"/>
          </a:schemeClr>
        </a:solidFill>
      </dgm:spPr>
    </dgm:pt>
    <dgm:pt modelId="{02E0B16A-7564-48A7-BC5B-C8586521CE9E}" type="pres">
      <dgm:prSet presAssocID="{95614441-7473-4DA3-87A7-10EE6605FCCA}"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Remote learning language with solid fill"/>
        </a:ext>
      </dgm:extLst>
    </dgm:pt>
    <dgm:pt modelId="{5CA419D0-FA9D-481C-AFCF-23ABA3178E29}" type="pres">
      <dgm:prSet presAssocID="{95614441-7473-4DA3-87A7-10EE6605FCCA}" presName="spaceRect" presStyleCnt="0"/>
      <dgm:spPr/>
    </dgm:pt>
    <dgm:pt modelId="{C4B0F432-6771-4416-9CB2-48BD08A9D033}" type="pres">
      <dgm:prSet presAssocID="{95614441-7473-4DA3-87A7-10EE6605FCCA}" presName="parTx" presStyleLbl="revTx" presStyleIdx="0" presStyleCnt="4">
        <dgm:presLayoutVars>
          <dgm:chMax val="0"/>
          <dgm:chPref val="0"/>
        </dgm:presLayoutVars>
      </dgm:prSet>
      <dgm:spPr/>
    </dgm:pt>
    <dgm:pt modelId="{DC29E797-32A8-4CDC-99FF-E99604D1CF2D}" type="pres">
      <dgm:prSet presAssocID="{79351B30-3700-4AED-9AD8-EFA6BCBD88EF}" presName="sibTrans" presStyleCnt="0"/>
      <dgm:spPr/>
    </dgm:pt>
    <dgm:pt modelId="{5F410EAE-B0C1-44CA-A60F-D8AD8ABB76DD}" type="pres">
      <dgm:prSet presAssocID="{351E2583-ECF5-489D-9DA3-7EDF16CFAAF0}" presName="compNode" presStyleCnt="0"/>
      <dgm:spPr/>
    </dgm:pt>
    <dgm:pt modelId="{C97A2F2B-7852-4344-BEC5-CA254FE807E5}" type="pres">
      <dgm:prSet presAssocID="{351E2583-ECF5-489D-9DA3-7EDF16CFAAF0}" presName="bgRect" presStyleLbl="bgShp" presStyleIdx="1" presStyleCnt="4" custLinFactNeighborX="12"/>
      <dgm:spPr>
        <a:solidFill>
          <a:schemeClr val="accent4">
            <a:lumMod val="40000"/>
            <a:lumOff val="60000"/>
          </a:schemeClr>
        </a:solidFill>
      </dgm:spPr>
    </dgm:pt>
    <dgm:pt modelId="{CD0C8246-043C-49B5-9244-7C003DE16AD2}" type="pres">
      <dgm:prSet presAssocID="{351E2583-ECF5-489D-9DA3-7EDF16CFAAF0}"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5124F4B3-1F10-4036-9A59-A0BBE77C6209}" type="pres">
      <dgm:prSet presAssocID="{351E2583-ECF5-489D-9DA3-7EDF16CFAAF0}" presName="spaceRect" presStyleCnt="0"/>
      <dgm:spPr/>
    </dgm:pt>
    <dgm:pt modelId="{E1703E96-E914-46C6-9A8E-D8268A98FD5C}" type="pres">
      <dgm:prSet presAssocID="{351E2583-ECF5-489D-9DA3-7EDF16CFAAF0}" presName="parTx" presStyleLbl="revTx" presStyleIdx="1" presStyleCnt="4">
        <dgm:presLayoutVars>
          <dgm:chMax val="0"/>
          <dgm:chPref val="0"/>
        </dgm:presLayoutVars>
      </dgm:prSet>
      <dgm:spPr/>
    </dgm:pt>
    <dgm:pt modelId="{A8C98779-93FB-4A96-B704-53A348B689C9}" type="pres">
      <dgm:prSet presAssocID="{EFC22D23-F0AB-48DE-A09D-156E0313FDCB}" presName="sibTrans" presStyleCnt="0"/>
      <dgm:spPr/>
    </dgm:pt>
    <dgm:pt modelId="{F4A35DD8-4855-41DD-82A4-341A7B52EEFA}" type="pres">
      <dgm:prSet presAssocID="{EB3712E0-89EF-486C-9BBB-35EA729FB5ED}" presName="compNode" presStyleCnt="0"/>
      <dgm:spPr/>
    </dgm:pt>
    <dgm:pt modelId="{20FAFC22-9FA9-49BA-AB8D-60DE19A950CC}" type="pres">
      <dgm:prSet presAssocID="{EB3712E0-89EF-486C-9BBB-35EA729FB5ED}" presName="bgRect" presStyleLbl="bgShp" presStyleIdx="2" presStyleCnt="4" custLinFactNeighborX="12" custLinFactNeighborY="891"/>
      <dgm:spPr>
        <a:solidFill>
          <a:schemeClr val="accent4">
            <a:lumMod val="40000"/>
            <a:lumOff val="60000"/>
          </a:schemeClr>
        </a:solidFill>
      </dgm:spPr>
    </dgm:pt>
    <dgm:pt modelId="{D0ECC27A-88B7-48D4-A707-9D58293495AC}" type="pres">
      <dgm:prSet presAssocID="{EB3712E0-89EF-486C-9BBB-35EA729FB5ED}"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A43A29A7-F626-494B-9408-152AEFE7FF3F}" type="pres">
      <dgm:prSet presAssocID="{EB3712E0-89EF-486C-9BBB-35EA729FB5ED}" presName="spaceRect" presStyleCnt="0"/>
      <dgm:spPr/>
    </dgm:pt>
    <dgm:pt modelId="{F3BC30C3-8191-4627-8F38-E4856DE0FEF5}" type="pres">
      <dgm:prSet presAssocID="{EB3712E0-89EF-486C-9BBB-35EA729FB5ED}" presName="parTx" presStyleLbl="revTx" presStyleIdx="2" presStyleCnt="4">
        <dgm:presLayoutVars>
          <dgm:chMax val="0"/>
          <dgm:chPref val="0"/>
        </dgm:presLayoutVars>
      </dgm:prSet>
      <dgm:spPr/>
    </dgm:pt>
    <dgm:pt modelId="{9D086CA7-A5CE-423C-B635-E32377473118}" type="pres">
      <dgm:prSet presAssocID="{BF8B4FAD-B6A0-48C8-AC29-735437A02322}" presName="sibTrans" presStyleCnt="0"/>
      <dgm:spPr/>
    </dgm:pt>
    <dgm:pt modelId="{5E043AF7-5152-4F62-A7F0-02A3735D3944}" type="pres">
      <dgm:prSet presAssocID="{F06E28A6-CA93-47DD-A6DA-0939CA84FEA3}" presName="compNode" presStyleCnt="0"/>
      <dgm:spPr/>
    </dgm:pt>
    <dgm:pt modelId="{4F012E41-94BD-4E24-ACAC-64D52F62EE90}" type="pres">
      <dgm:prSet presAssocID="{F06E28A6-CA93-47DD-A6DA-0939CA84FEA3}" presName="bgRect" presStyleLbl="bgShp" presStyleIdx="3" presStyleCnt="4"/>
      <dgm:spPr>
        <a:solidFill>
          <a:schemeClr val="accent4">
            <a:lumMod val="40000"/>
            <a:lumOff val="60000"/>
          </a:schemeClr>
        </a:solidFill>
      </dgm:spPr>
    </dgm:pt>
    <dgm:pt modelId="{6C382734-9BE1-4847-A9DF-D7654B1B5DD1}" type="pres">
      <dgm:prSet presAssocID="{F06E28A6-CA93-47DD-A6DA-0939CA84FEA3}"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roll with solid fill"/>
        </a:ext>
      </dgm:extLst>
    </dgm:pt>
    <dgm:pt modelId="{6F0AE27F-71FA-47AB-9A43-4E199F4AF74A}" type="pres">
      <dgm:prSet presAssocID="{F06E28A6-CA93-47DD-A6DA-0939CA84FEA3}" presName="spaceRect" presStyleCnt="0"/>
      <dgm:spPr/>
    </dgm:pt>
    <dgm:pt modelId="{243F770E-406A-4903-B031-E7B44C1E38A9}" type="pres">
      <dgm:prSet presAssocID="{F06E28A6-CA93-47DD-A6DA-0939CA84FEA3}" presName="parTx" presStyleLbl="revTx" presStyleIdx="3" presStyleCnt="4">
        <dgm:presLayoutVars>
          <dgm:chMax val="0"/>
          <dgm:chPref val="0"/>
        </dgm:presLayoutVars>
      </dgm:prSet>
      <dgm:spPr/>
    </dgm:pt>
  </dgm:ptLst>
  <dgm:cxnLst>
    <dgm:cxn modelId="{3497182A-D764-4944-94E8-2500F5FF3CA7}" srcId="{07CFF38F-3FB0-4BB7-88BC-604236BD7709}" destId="{351E2583-ECF5-489D-9DA3-7EDF16CFAAF0}" srcOrd="1" destOrd="0" parTransId="{8A06B61E-02D9-4983-991F-32FF66E7D643}" sibTransId="{EFC22D23-F0AB-48DE-A09D-156E0313FDCB}"/>
    <dgm:cxn modelId="{5171EF31-B664-4FE9-BAFF-9AD8AAB49251}" type="presOf" srcId="{95614441-7473-4DA3-87A7-10EE6605FCCA}" destId="{C4B0F432-6771-4416-9CB2-48BD08A9D033}" srcOrd="0" destOrd="0" presId="urn:microsoft.com/office/officeart/2018/2/layout/IconVerticalSolidList"/>
    <dgm:cxn modelId="{2816FD39-8A72-4C4F-8E46-85C997692F42}" srcId="{07CFF38F-3FB0-4BB7-88BC-604236BD7709}" destId="{F06E28A6-CA93-47DD-A6DA-0939CA84FEA3}" srcOrd="3" destOrd="0" parTransId="{4D97EE86-31DF-43EF-9714-18DBB5F37D1C}" sibTransId="{989ADBCC-F241-4783-8C0F-D510657034DA}"/>
    <dgm:cxn modelId="{371CC34A-9934-4478-897B-5AF584DF7EB0}" type="presOf" srcId="{EB3712E0-89EF-486C-9BBB-35EA729FB5ED}" destId="{F3BC30C3-8191-4627-8F38-E4856DE0FEF5}" srcOrd="0" destOrd="0" presId="urn:microsoft.com/office/officeart/2018/2/layout/IconVerticalSolidList"/>
    <dgm:cxn modelId="{6E7E098D-6828-43E5-A80E-0D0BC6632D00}" type="presOf" srcId="{07CFF38F-3FB0-4BB7-88BC-604236BD7709}" destId="{3E3FC3B4-8E86-46B3-9B34-5C91D2979EB3}" srcOrd="0" destOrd="0" presId="urn:microsoft.com/office/officeart/2018/2/layout/IconVerticalSolidList"/>
    <dgm:cxn modelId="{21150791-6F37-44AF-B45C-742D347D586A}" srcId="{07CFF38F-3FB0-4BB7-88BC-604236BD7709}" destId="{EB3712E0-89EF-486C-9BBB-35EA729FB5ED}" srcOrd="2" destOrd="0" parTransId="{A34EB03B-70D6-400C-A9F3-5A1DBCA630BF}" sibTransId="{BF8B4FAD-B6A0-48C8-AC29-735437A02322}"/>
    <dgm:cxn modelId="{59B1E8BC-5981-4106-A275-C820FC09B0B6}" type="presOf" srcId="{351E2583-ECF5-489D-9DA3-7EDF16CFAAF0}" destId="{E1703E96-E914-46C6-9A8E-D8268A98FD5C}" srcOrd="0" destOrd="0" presId="urn:microsoft.com/office/officeart/2018/2/layout/IconVerticalSolidList"/>
    <dgm:cxn modelId="{506E0FD2-715B-4EF6-BB9E-A590763B364A}" type="presOf" srcId="{F06E28A6-CA93-47DD-A6DA-0939CA84FEA3}" destId="{243F770E-406A-4903-B031-E7B44C1E38A9}" srcOrd="0" destOrd="0" presId="urn:microsoft.com/office/officeart/2018/2/layout/IconVerticalSolidList"/>
    <dgm:cxn modelId="{84975DD9-333C-4266-BEDC-D8D6EF87F196}" srcId="{07CFF38F-3FB0-4BB7-88BC-604236BD7709}" destId="{95614441-7473-4DA3-87A7-10EE6605FCCA}" srcOrd="0" destOrd="0" parTransId="{3D55819B-AA83-40F7-A41A-23A2597A9E66}" sibTransId="{79351B30-3700-4AED-9AD8-EFA6BCBD88EF}"/>
    <dgm:cxn modelId="{2ED11A47-399C-4C9D-9107-485D81AAC638}" type="presParOf" srcId="{3E3FC3B4-8E86-46B3-9B34-5C91D2979EB3}" destId="{B8B010AF-240A-4A23-9030-BAF87428E1B2}" srcOrd="0" destOrd="0" presId="urn:microsoft.com/office/officeart/2018/2/layout/IconVerticalSolidList"/>
    <dgm:cxn modelId="{E8AADE7E-6FC6-4D49-A59A-4E0A34AE928C}" type="presParOf" srcId="{B8B010AF-240A-4A23-9030-BAF87428E1B2}" destId="{EA22E806-3A99-4EE4-8ACE-D19B8B3FF26B}" srcOrd="0" destOrd="0" presId="urn:microsoft.com/office/officeart/2018/2/layout/IconVerticalSolidList"/>
    <dgm:cxn modelId="{44FD6770-2B67-4226-ABAB-71B0590FB1EF}" type="presParOf" srcId="{B8B010AF-240A-4A23-9030-BAF87428E1B2}" destId="{02E0B16A-7564-48A7-BC5B-C8586521CE9E}" srcOrd="1" destOrd="0" presId="urn:microsoft.com/office/officeart/2018/2/layout/IconVerticalSolidList"/>
    <dgm:cxn modelId="{56197FB3-EE4E-4A87-BB73-939F221E7E6E}" type="presParOf" srcId="{B8B010AF-240A-4A23-9030-BAF87428E1B2}" destId="{5CA419D0-FA9D-481C-AFCF-23ABA3178E29}" srcOrd="2" destOrd="0" presId="urn:microsoft.com/office/officeart/2018/2/layout/IconVerticalSolidList"/>
    <dgm:cxn modelId="{90F19349-90C3-4FB6-A30F-7644EF25D5FB}" type="presParOf" srcId="{B8B010AF-240A-4A23-9030-BAF87428E1B2}" destId="{C4B0F432-6771-4416-9CB2-48BD08A9D033}" srcOrd="3" destOrd="0" presId="urn:microsoft.com/office/officeart/2018/2/layout/IconVerticalSolidList"/>
    <dgm:cxn modelId="{C49BB048-71CA-4A51-9CFC-B89D5B6FD930}" type="presParOf" srcId="{3E3FC3B4-8E86-46B3-9B34-5C91D2979EB3}" destId="{DC29E797-32A8-4CDC-99FF-E99604D1CF2D}" srcOrd="1" destOrd="0" presId="urn:microsoft.com/office/officeart/2018/2/layout/IconVerticalSolidList"/>
    <dgm:cxn modelId="{EA873CE7-3685-4CC3-9C9E-0B2CA46B6FC7}" type="presParOf" srcId="{3E3FC3B4-8E86-46B3-9B34-5C91D2979EB3}" destId="{5F410EAE-B0C1-44CA-A60F-D8AD8ABB76DD}" srcOrd="2" destOrd="0" presId="urn:microsoft.com/office/officeart/2018/2/layout/IconVerticalSolidList"/>
    <dgm:cxn modelId="{E1F1DC89-4824-4337-A1BF-DF48E1CC5C22}" type="presParOf" srcId="{5F410EAE-B0C1-44CA-A60F-D8AD8ABB76DD}" destId="{C97A2F2B-7852-4344-BEC5-CA254FE807E5}" srcOrd="0" destOrd="0" presId="urn:microsoft.com/office/officeart/2018/2/layout/IconVerticalSolidList"/>
    <dgm:cxn modelId="{B2778F82-6D49-4081-B17E-24C5F11EE05F}" type="presParOf" srcId="{5F410EAE-B0C1-44CA-A60F-D8AD8ABB76DD}" destId="{CD0C8246-043C-49B5-9244-7C003DE16AD2}" srcOrd="1" destOrd="0" presId="urn:microsoft.com/office/officeart/2018/2/layout/IconVerticalSolidList"/>
    <dgm:cxn modelId="{2CF0048A-4934-4CA6-BC59-45FD4ADFAC6E}" type="presParOf" srcId="{5F410EAE-B0C1-44CA-A60F-D8AD8ABB76DD}" destId="{5124F4B3-1F10-4036-9A59-A0BBE77C6209}" srcOrd="2" destOrd="0" presId="urn:microsoft.com/office/officeart/2018/2/layout/IconVerticalSolidList"/>
    <dgm:cxn modelId="{0A00D032-66C0-4BA2-84A8-5EA9269C61B2}" type="presParOf" srcId="{5F410EAE-B0C1-44CA-A60F-D8AD8ABB76DD}" destId="{E1703E96-E914-46C6-9A8E-D8268A98FD5C}" srcOrd="3" destOrd="0" presId="urn:microsoft.com/office/officeart/2018/2/layout/IconVerticalSolidList"/>
    <dgm:cxn modelId="{4394F0B0-E427-4FD5-889B-AC1845434F8B}" type="presParOf" srcId="{3E3FC3B4-8E86-46B3-9B34-5C91D2979EB3}" destId="{A8C98779-93FB-4A96-B704-53A348B689C9}" srcOrd="3" destOrd="0" presId="urn:microsoft.com/office/officeart/2018/2/layout/IconVerticalSolidList"/>
    <dgm:cxn modelId="{65CCCC4A-B7BC-42F7-93D0-67ACBD2DC850}" type="presParOf" srcId="{3E3FC3B4-8E86-46B3-9B34-5C91D2979EB3}" destId="{F4A35DD8-4855-41DD-82A4-341A7B52EEFA}" srcOrd="4" destOrd="0" presId="urn:microsoft.com/office/officeart/2018/2/layout/IconVerticalSolidList"/>
    <dgm:cxn modelId="{58B0F930-57A0-402B-8D1F-C85C40A82EDB}" type="presParOf" srcId="{F4A35DD8-4855-41DD-82A4-341A7B52EEFA}" destId="{20FAFC22-9FA9-49BA-AB8D-60DE19A950CC}" srcOrd="0" destOrd="0" presId="urn:microsoft.com/office/officeart/2018/2/layout/IconVerticalSolidList"/>
    <dgm:cxn modelId="{425926D8-7375-4D7E-B3DA-A89750FD7E37}" type="presParOf" srcId="{F4A35DD8-4855-41DD-82A4-341A7B52EEFA}" destId="{D0ECC27A-88B7-48D4-A707-9D58293495AC}" srcOrd="1" destOrd="0" presId="urn:microsoft.com/office/officeart/2018/2/layout/IconVerticalSolidList"/>
    <dgm:cxn modelId="{8775D25C-0053-4B35-AC9A-DCCD3F14C84C}" type="presParOf" srcId="{F4A35DD8-4855-41DD-82A4-341A7B52EEFA}" destId="{A43A29A7-F626-494B-9408-152AEFE7FF3F}" srcOrd="2" destOrd="0" presId="urn:microsoft.com/office/officeart/2018/2/layout/IconVerticalSolidList"/>
    <dgm:cxn modelId="{BCE3D2FA-805E-43AD-90F9-44D9C6F1DB61}" type="presParOf" srcId="{F4A35DD8-4855-41DD-82A4-341A7B52EEFA}" destId="{F3BC30C3-8191-4627-8F38-E4856DE0FEF5}" srcOrd="3" destOrd="0" presId="urn:microsoft.com/office/officeart/2018/2/layout/IconVerticalSolidList"/>
    <dgm:cxn modelId="{37B90272-B76E-4D86-8F79-C3ECD94ACDB7}" type="presParOf" srcId="{3E3FC3B4-8E86-46B3-9B34-5C91D2979EB3}" destId="{9D086CA7-A5CE-423C-B635-E32377473118}" srcOrd="5" destOrd="0" presId="urn:microsoft.com/office/officeart/2018/2/layout/IconVerticalSolidList"/>
    <dgm:cxn modelId="{3A34AEC6-0F0A-4C4A-B462-6E47FA5656C0}" type="presParOf" srcId="{3E3FC3B4-8E86-46B3-9B34-5C91D2979EB3}" destId="{5E043AF7-5152-4F62-A7F0-02A3735D3944}" srcOrd="6" destOrd="0" presId="urn:microsoft.com/office/officeart/2018/2/layout/IconVerticalSolidList"/>
    <dgm:cxn modelId="{467FF8B7-1DF3-4B0B-9DF6-BE50601E1D90}" type="presParOf" srcId="{5E043AF7-5152-4F62-A7F0-02A3735D3944}" destId="{4F012E41-94BD-4E24-ACAC-64D52F62EE90}" srcOrd="0" destOrd="0" presId="urn:microsoft.com/office/officeart/2018/2/layout/IconVerticalSolidList"/>
    <dgm:cxn modelId="{9651261C-CFEB-49CE-9F46-D0017292ED1D}" type="presParOf" srcId="{5E043AF7-5152-4F62-A7F0-02A3735D3944}" destId="{6C382734-9BE1-4847-A9DF-D7654B1B5DD1}" srcOrd="1" destOrd="0" presId="urn:microsoft.com/office/officeart/2018/2/layout/IconVerticalSolidList"/>
    <dgm:cxn modelId="{6FA72E48-7906-4A6F-90FD-1F4D8FD4FC9A}" type="presParOf" srcId="{5E043AF7-5152-4F62-A7F0-02A3735D3944}" destId="{6F0AE27F-71FA-47AB-9A43-4E199F4AF74A}" srcOrd="2" destOrd="0" presId="urn:microsoft.com/office/officeart/2018/2/layout/IconVerticalSolidList"/>
    <dgm:cxn modelId="{084343C0-1819-4696-9F1A-FA4E76FACE7C}" type="presParOf" srcId="{5E043AF7-5152-4F62-A7F0-02A3735D3944}" destId="{243F770E-406A-4903-B031-E7B44C1E38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20996-91CF-463F-AEB7-59867D493C3F}"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233CFAC2-E83D-41E1-9291-D3996D9817E0}">
      <dgm:prSet/>
      <dgm:spPr/>
      <dgm:t>
        <a:bodyPr/>
        <a:lstStyle/>
        <a:p>
          <a:r>
            <a:rPr lang="en-US">
              <a:solidFill>
                <a:srgbClr val="3C1053"/>
              </a:solidFill>
            </a:rPr>
            <a:t>LSU Online Financial Aid </a:t>
          </a:r>
        </a:p>
      </dgm:t>
    </dgm:pt>
    <dgm:pt modelId="{DED81886-1F27-4A51-BD5C-6D76FAF6C65F}" type="parTrans" cxnId="{EA2F5BFA-3342-4352-83E2-A953909C9D79}">
      <dgm:prSet/>
      <dgm:spPr/>
      <dgm:t>
        <a:bodyPr/>
        <a:lstStyle/>
        <a:p>
          <a:endParaRPr lang="en-US"/>
        </a:p>
      </dgm:t>
    </dgm:pt>
    <dgm:pt modelId="{18CFCCA6-D844-4A37-B0C0-71CE4342F129}" type="sibTrans" cxnId="{EA2F5BFA-3342-4352-83E2-A953909C9D79}">
      <dgm:prSet/>
      <dgm:spPr/>
      <dgm:t>
        <a:bodyPr/>
        <a:lstStyle/>
        <a:p>
          <a:endParaRPr lang="en-US"/>
        </a:p>
      </dgm:t>
    </dgm:pt>
    <dgm:pt modelId="{B53A29D8-2807-482A-A9AE-F830E6B256C3}">
      <dgm:prSet custT="1"/>
      <dgm:spPr/>
      <dgm:t>
        <a:bodyPr/>
        <a:lstStyle/>
        <a:p>
          <a:r>
            <a:rPr lang="en-US" sz="1600"/>
            <a:t>Email: </a:t>
          </a:r>
          <a:r>
            <a:rPr lang="en-US" sz="1600">
              <a:hlinkClick xmlns:r="http://schemas.openxmlformats.org/officeDocument/2006/relationships" r:id="rId1"/>
            </a:rPr>
            <a:t>lsuonlinefinaid@lsu.edu</a:t>
          </a:r>
          <a:endParaRPr lang="en-US" sz="1600"/>
        </a:p>
      </dgm:t>
    </dgm:pt>
    <dgm:pt modelId="{9346F5B7-3040-486E-AD61-4C15F30252A1}" type="parTrans" cxnId="{1E2F4960-9F07-4D5B-8AAB-3034408C4855}">
      <dgm:prSet/>
      <dgm:spPr/>
      <dgm:t>
        <a:bodyPr/>
        <a:lstStyle/>
        <a:p>
          <a:endParaRPr lang="en-US"/>
        </a:p>
      </dgm:t>
    </dgm:pt>
    <dgm:pt modelId="{4B9BCA81-2C76-4409-8DAE-6105F8D373E4}" type="sibTrans" cxnId="{1E2F4960-9F07-4D5B-8AAB-3034408C4855}">
      <dgm:prSet/>
      <dgm:spPr/>
      <dgm:t>
        <a:bodyPr/>
        <a:lstStyle/>
        <a:p>
          <a:endParaRPr lang="en-US"/>
        </a:p>
      </dgm:t>
    </dgm:pt>
    <dgm:pt modelId="{4456BD49-2697-4CBD-9E21-DFD312117CDC}">
      <dgm:prSet custT="1"/>
      <dgm:spPr/>
      <dgm:t>
        <a:bodyPr/>
        <a:lstStyle/>
        <a:p>
          <a:r>
            <a:rPr lang="en-US" sz="1600"/>
            <a:t>Phone Number: 225-578-3103</a:t>
          </a:r>
        </a:p>
      </dgm:t>
    </dgm:pt>
    <dgm:pt modelId="{C2D4FA21-C65C-44E9-BEE1-8B445DA21325}" type="parTrans" cxnId="{48FED44E-D07D-468A-BA52-D1400EA97C72}">
      <dgm:prSet/>
      <dgm:spPr/>
      <dgm:t>
        <a:bodyPr/>
        <a:lstStyle/>
        <a:p>
          <a:endParaRPr lang="en-US"/>
        </a:p>
      </dgm:t>
    </dgm:pt>
    <dgm:pt modelId="{E5304504-49F2-4C70-B0C4-3B8C32DDB0B9}" type="sibTrans" cxnId="{48FED44E-D07D-468A-BA52-D1400EA97C72}">
      <dgm:prSet/>
      <dgm:spPr/>
      <dgm:t>
        <a:bodyPr/>
        <a:lstStyle/>
        <a:p>
          <a:endParaRPr lang="en-US"/>
        </a:p>
      </dgm:t>
    </dgm:pt>
    <dgm:pt modelId="{4E12ACE6-51C4-4569-B886-7726BA56E5E2}">
      <dgm:prSet/>
      <dgm:spPr/>
      <dgm:t>
        <a:bodyPr/>
        <a:lstStyle/>
        <a:p>
          <a:r>
            <a:rPr lang="en-US">
              <a:solidFill>
                <a:srgbClr val="3C1053"/>
              </a:solidFill>
            </a:rPr>
            <a:t>Bursar’s Office</a:t>
          </a:r>
        </a:p>
      </dgm:t>
    </dgm:pt>
    <dgm:pt modelId="{52F57811-DF0E-4411-9805-D48A937D80AA}" type="parTrans" cxnId="{940F9DC1-BA38-4CC4-8812-928B1FBFAAEC}">
      <dgm:prSet/>
      <dgm:spPr/>
      <dgm:t>
        <a:bodyPr/>
        <a:lstStyle/>
        <a:p>
          <a:endParaRPr lang="en-US"/>
        </a:p>
      </dgm:t>
    </dgm:pt>
    <dgm:pt modelId="{C324CC42-D561-423D-B747-F8D89966BD37}" type="sibTrans" cxnId="{940F9DC1-BA38-4CC4-8812-928B1FBFAAEC}">
      <dgm:prSet/>
      <dgm:spPr/>
      <dgm:t>
        <a:bodyPr/>
        <a:lstStyle/>
        <a:p>
          <a:endParaRPr lang="en-US"/>
        </a:p>
      </dgm:t>
    </dgm:pt>
    <dgm:pt modelId="{012152E1-56AE-4ECF-AD82-C572FEAC4908}">
      <dgm:prSet custT="1"/>
      <dgm:spPr/>
      <dgm:t>
        <a:bodyPr/>
        <a:lstStyle/>
        <a:p>
          <a:r>
            <a:rPr lang="en-US" sz="1600"/>
            <a:t>Email: </a:t>
          </a:r>
          <a:r>
            <a:rPr lang="en-US" sz="1600">
              <a:hlinkClick xmlns:r="http://schemas.openxmlformats.org/officeDocument/2006/relationships" r:id="rId2"/>
            </a:rPr>
            <a:t>bursar@lsu.edu</a:t>
          </a:r>
          <a:endParaRPr lang="en-US" sz="1600"/>
        </a:p>
      </dgm:t>
    </dgm:pt>
    <dgm:pt modelId="{49E26E60-4F0D-4E97-90D0-43EF4826DDF2}" type="parTrans" cxnId="{AD35DE82-987F-4D53-9A46-C543C7FC1F3C}">
      <dgm:prSet/>
      <dgm:spPr/>
      <dgm:t>
        <a:bodyPr/>
        <a:lstStyle/>
        <a:p>
          <a:endParaRPr lang="en-US"/>
        </a:p>
      </dgm:t>
    </dgm:pt>
    <dgm:pt modelId="{2BA02D9D-9D36-4B23-9026-944D364CFB1C}" type="sibTrans" cxnId="{AD35DE82-987F-4D53-9A46-C543C7FC1F3C}">
      <dgm:prSet/>
      <dgm:spPr/>
      <dgm:t>
        <a:bodyPr/>
        <a:lstStyle/>
        <a:p>
          <a:endParaRPr lang="en-US"/>
        </a:p>
      </dgm:t>
    </dgm:pt>
    <dgm:pt modelId="{C11AD343-57F2-4800-886F-FD09722F8E3E}">
      <dgm:prSet custT="1"/>
      <dgm:spPr/>
      <dgm:t>
        <a:bodyPr/>
        <a:lstStyle/>
        <a:p>
          <a:r>
            <a:rPr lang="en-US" sz="1600"/>
            <a:t>Phone Number: 225-578-3357</a:t>
          </a:r>
        </a:p>
      </dgm:t>
    </dgm:pt>
    <dgm:pt modelId="{A5D0238A-7B97-4C0C-8C70-E07D71E6DF28}" type="parTrans" cxnId="{F9A1A8BA-EC4C-4BC6-A6D7-8A8B8CAB2F50}">
      <dgm:prSet/>
      <dgm:spPr/>
      <dgm:t>
        <a:bodyPr/>
        <a:lstStyle/>
        <a:p>
          <a:endParaRPr lang="en-US"/>
        </a:p>
      </dgm:t>
    </dgm:pt>
    <dgm:pt modelId="{6536EFD8-3C9D-47DD-A2E1-A2A3709F1B5B}" type="sibTrans" cxnId="{F9A1A8BA-EC4C-4BC6-A6D7-8A8B8CAB2F50}">
      <dgm:prSet/>
      <dgm:spPr/>
      <dgm:t>
        <a:bodyPr/>
        <a:lstStyle/>
        <a:p>
          <a:endParaRPr lang="en-US"/>
        </a:p>
      </dgm:t>
    </dgm:pt>
    <dgm:pt modelId="{4A3937A1-4FAE-4272-8030-64FA78109B5E}">
      <dgm:prSet/>
      <dgm:spPr/>
      <dgm:t>
        <a:bodyPr/>
        <a:lstStyle/>
        <a:p>
          <a:r>
            <a:rPr lang="en-US">
              <a:solidFill>
                <a:srgbClr val="3C1053"/>
              </a:solidFill>
            </a:rPr>
            <a:t>Registrar’s Office</a:t>
          </a:r>
        </a:p>
      </dgm:t>
    </dgm:pt>
    <dgm:pt modelId="{CFD1974D-5E5D-4714-B018-8C09CB1A44B6}" type="parTrans" cxnId="{36E6F553-C404-4E8D-9EA8-E11E43833371}">
      <dgm:prSet/>
      <dgm:spPr/>
      <dgm:t>
        <a:bodyPr/>
        <a:lstStyle/>
        <a:p>
          <a:endParaRPr lang="en-US"/>
        </a:p>
      </dgm:t>
    </dgm:pt>
    <dgm:pt modelId="{E596FA07-AA70-43BE-8987-31D331B3CDB0}" type="sibTrans" cxnId="{36E6F553-C404-4E8D-9EA8-E11E43833371}">
      <dgm:prSet/>
      <dgm:spPr/>
      <dgm:t>
        <a:bodyPr/>
        <a:lstStyle/>
        <a:p>
          <a:endParaRPr lang="en-US"/>
        </a:p>
      </dgm:t>
    </dgm:pt>
    <dgm:pt modelId="{10489723-3478-4938-94A4-A22255CDC09C}">
      <dgm:prSet custT="1"/>
      <dgm:spPr/>
      <dgm:t>
        <a:bodyPr/>
        <a:lstStyle/>
        <a:p>
          <a:r>
            <a:rPr lang="en-US" sz="1600"/>
            <a:t>Email: </a:t>
          </a:r>
          <a:r>
            <a:rPr lang="en-US" sz="1600">
              <a:hlinkClick xmlns:r="http://schemas.openxmlformats.org/officeDocument/2006/relationships" r:id="rId3"/>
            </a:rPr>
            <a:t>registrar@lsu.edu</a:t>
          </a:r>
          <a:endParaRPr lang="en-US" sz="1600"/>
        </a:p>
      </dgm:t>
    </dgm:pt>
    <dgm:pt modelId="{CC90F17E-7F85-492E-9D99-57F0D9C91FFF}" type="parTrans" cxnId="{2E7D09CB-A156-489F-8AE5-1091ABF781C1}">
      <dgm:prSet/>
      <dgm:spPr/>
      <dgm:t>
        <a:bodyPr/>
        <a:lstStyle/>
        <a:p>
          <a:endParaRPr lang="en-US"/>
        </a:p>
      </dgm:t>
    </dgm:pt>
    <dgm:pt modelId="{919125FB-E42B-476E-9E91-D219A78D2AFB}" type="sibTrans" cxnId="{2E7D09CB-A156-489F-8AE5-1091ABF781C1}">
      <dgm:prSet/>
      <dgm:spPr/>
      <dgm:t>
        <a:bodyPr/>
        <a:lstStyle/>
        <a:p>
          <a:endParaRPr lang="en-US"/>
        </a:p>
      </dgm:t>
    </dgm:pt>
    <dgm:pt modelId="{B2CFFBED-758D-48C5-B48A-08E4181AF8F8}">
      <dgm:prSet custT="1"/>
      <dgm:spPr/>
      <dgm:t>
        <a:bodyPr/>
        <a:lstStyle/>
        <a:p>
          <a:r>
            <a:rPr lang="en-US" sz="1600"/>
            <a:t>Phone Number: 225-578-1686</a:t>
          </a:r>
        </a:p>
      </dgm:t>
    </dgm:pt>
    <dgm:pt modelId="{20F0E56B-D29E-43F4-8205-81E43A10F103}" type="parTrans" cxnId="{C724DC97-BF14-4829-8F7C-2CC49F3E4EBC}">
      <dgm:prSet/>
      <dgm:spPr/>
      <dgm:t>
        <a:bodyPr/>
        <a:lstStyle/>
        <a:p>
          <a:endParaRPr lang="en-US"/>
        </a:p>
      </dgm:t>
    </dgm:pt>
    <dgm:pt modelId="{351C9385-ACF6-4580-B89B-9845F2F5EED5}" type="sibTrans" cxnId="{C724DC97-BF14-4829-8F7C-2CC49F3E4EBC}">
      <dgm:prSet/>
      <dgm:spPr/>
      <dgm:t>
        <a:bodyPr/>
        <a:lstStyle/>
        <a:p>
          <a:endParaRPr lang="en-US"/>
        </a:p>
      </dgm:t>
    </dgm:pt>
    <dgm:pt modelId="{9AA04990-3532-4E6E-A023-54E6F302EC3E}">
      <dgm:prSet/>
      <dgm:spPr/>
      <dgm:t>
        <a:bodyPr/>
        <a:lstStyle/>
        <a:p>
          <a:r>
            <a:rPr lang="en-US">
              <a:solidFill>
                <a:srgbClr val="3C1053"/>
              </a:solidFill>
            </a:rPr>
            <a:t>LSU Olinde Career Center</a:t>
          </a:r>
        </a:p>
      </dgm:t>
    </dgm:pt>
    <dgm:pt modelId="{56512775-5261-4279-90F2-EBE8D0E5A6E1}" type="parTrans" cxnId="{F5B7A451-4F1D-4AB9-B45F-44DC6FE328CE}">
      <dgm:prSet/>
      <dgm:spPr/>
      <dgm:t>
        <a:bodyPr/>
        <a:lstStyle/>
        <a:p>
          <a:endParaRPr lang="en-US"/>
        </a:p>
      </dgm:t>
    </dgm:pt>
    <dgm:pt modelId="{35B7D9F4-5A9E-4381-98CF-79187A122225}" type="sibTrans" cxnId="{F5B7A451-4F1D-4AB9-B45F-44DC6FE328CE}">
      <dgm:prSet/>
      <dgm:spPr/>
      <dgm:t>
        <a:bodyPr/>
        <a:lstStyle/>
        <a:p>
          <a:endParaRPr lang="en-US"/>
        </a:p>
      </dgm:t>
    </dgm:pt>
    <dgm:pt modelId="{3A86639F-487F-49D1-BA76-C3D2937AA274}">
      <dgm:prSet custT="1"/>
      <dgm:spPr/>
      <dgm:t>
        <a:bodyPr/>
        <a:lstStyle/>
        <a:p>
          <a:r>
            <a:rPr lang="en-US" sz="1600"/>
            <a:t>Email: </a:t>
          </a:r>
          <a:r>
            <a:rPr lang="en-US" sz="1600">
              <a:hlinkClick xmlns:r="http://schemas.openxmlformats.org/officeDocument/2006/relationships" r:id="rId4"/>
            </a:rPr>
            <a:t>lisahibner@lsu.edu</a:t>
          </a:r>
          <a:r>
            <a:rPr lang="en-US" sz="1600"/>
            <a:t> (Lisa Hibner is the LSU Online Career Coach)</a:t>
          </a:r>
        </a:p>
      </dgm:t>
    </dgm:pt>
    <dgm:pt modelId="{149DEDDA-EFF0-4E25-95C5-8AC21A8CB61C}" type="parTrans" cxnId="{44988391-2966-4FF0-AA64-56BF6C745990}">
      <dgm:prSet/>
      <dgm:spPr/>
      <dgm:t>
        <a:bodyPr/>
        <a:lstStyle/>
        <a:p>
          <a:endParaRPr lang="en-US"/>
        </a:p>
      </dgm:t>
    </dgm:pt>
    <dgm:pt modelId="{755C5281-3C67-4607-A244-10F9B723913E}" type="sibTrans" cxnId="{44988391-2966-4FF0-AA64-56BF6C745990}">
      <dgm:prSet/>
      <dgm:spPr/>
      <dgm:t>
        <a:bodyPr/>
        <a:lstStyle/>
        <a:p>
          <a:endParaRPr lang="en-US"/>
        </a:p>
      </dgm:t>
    </dgm:pt>
    <dgm:pt modelId="{BFB63E87-E1C3-4C47-AC4E-15A86BA94F9C}">
      <dgm:prSet custT="1"/>
      <dgm:spPr/>
      <dgm:t>
        <a:bodyPr/>
        <a:lstStyle/>
        <a:p>
          <a:r>
            <a:rPr lang="en-US" sz="1600"/>
            <a:t>Phone Number: 225-578-8038</a:t>
          </a:r>
        </a:p>
      </dgm:t>
    </dgm:pt>
    <dgm:pt modelId="{5CE4FFDD-C746-49E6-9135-179355BDBF66}" type="parTrans" cxnId="{44D22E6D-687C-46F0-9A8C-CD8EE1F1132D}">
      <dgm:prSet/>
      <dgm:spPr/>
      <dgm:t>
        <a:bodyPr/>
        <a:lstStyle/>
        <a:p>
          <a:endParaRPr lang="en-US"/>
        </a:p>
      </dgm:t>
    </dgm:pt>
    <dgm:pt modelId="{FFCB379D-FFD9-48CC-AFC6-857B2E917625}" type="sibTrans" cxnId="{44D22E6D-687C-46F0-9A8C-CD8EE1F1132D}">
      <dgm:prSet/>
      <dgm:spPr/>
      <dgm:t>
        <a:bodyPr/>
        <a:lstStyle/>
        <a:p>
          <a:endParaRPr lang="en-US"/>
        </a:p>
      </dgm:t>
    </dgm:pt>
    <dgm:pt modelId="{2BD80659-6718-4968-9F6B-254BF4E5A4AE}">
      <dgm:prSet/>
      <dgm:spPr/>
      <dgm:t>
        <a:bodyPr/>
        <a:lstStyle/>
        <a:p>
          <a:r>
            <a:rPr lang="en-US">
              <a:solidFill>
                <a:srgbClr val="3C1053"/>
              </a:solidFill>
            </a:rPr>
            <a:t>Disability Services</a:t>
          </a:r>
        </a:p>
      </dgm:t>
    </dgm:pt>
    <dgm:pt modelId="{64E2CE1E-3500-4F6C-A260-C379A2809207}" type="parTrans" cxnId="{40AA6195-51EB-432B-B40C-920150B6BCD3}">
      <dgm:prSet/>
      <dgm:spPr/>
      <dgm:t>
        <a:bodyPr/>
        <a:lstStyle/>
        <a:p>
          <a:endParaRPr lang="en-US"/>
        </a:p>
      </dgm:t>
    </dgm:pt>
    <dgm:pt modelId="{3F8496C8-C16F-416C-BC29-CAC0CA7EC850}" type="sibTrans" cxnId="{40AA6195-51EB-432B-B40C-920150B6BCD3}">
      <dgm:prSet/>
      <dgm:spPr/>
      <dgm:t>
        <a:bodyPr/>
        <a:lstStyle/>
        <a:p>
          <a:endParaRPr lang="en-US"/>
        </a:p>
      </dgm:t>
    </dgm:pt>
    <dgm:pt modelId="{68B0AEAF-E706-4B44-AB53-784267BD51B1}">
      <dgm:prSet custT="1"/>
      <dgm:spPr/>
      <dgm:t>
        <a:bodyPr/>
        <a:lstStyle/>
        <a:p>
          <a:r>
            <a:rPr lang="en-US" sz="1600"/>
            <a:t>Email: </a:t>
          </a:r>
          <a:r>
            <a:rPr lang="en-US" sz="1600">
              <a:hlinkClick xmlns:r="http://schemas.openxmlformats.org/officeDocument/2006/relationships" r:id="rId5"/>
            </a:rPr>
            <a:t>disability@lsu.edu</a:t>
          </a:r>
          <a:r>
            <a:rPr lang="en-US" sz="1600"/>
            <a:t> </a:t>
          </a:r>
        </a:p>
      </dgm:t>
    </dgm:pt>
    <dgm:pt modelId="{EB35DFCA-73E0-4C0E-949C-43C034A27F19}" type="parTrans" cxnId="{C3B9758D-9703-4468-B42A-05AB5F8BC0A9}">
      <dgm:prSet/>
      <dgm:spPr/>
      <dgm:t>
        <a:bodyPr/>
        <a:lstStyle/>
        <a:p>
          <a:endParaRPr lang="en-US"/>
        </a:p>
      </dgm:t>
    </dgm:pt>
    <dgm:pt modelId="{E3C8AFD1-C6F7-4683-BC22-082167931943}" type="sibTrans" cxnId="{C3B9758D-9703-4468-B42A-05AB5F8BC0A9}">
      <dgm:prSet/>
      <dgm:spPr/>
      <dgm:t>
        <a:bodyPr/>
        <a:lstStyle/>
        <a:p>
          <a:endParaRPr lang="en-US"/>
        </a:p>
      </dgm:t>
    </dgm:pt>
    <dgm:pt modelId="{D55C0D0A-CDB1-48E3-905F-6F0E48C17DB9}">
      <dgm:prSet custT="1"/>
      <dgm:spPr/>
      <dgm:t>
        <a:bodyPr/>
        <a:lstStyle/>
        <a:p>
          <a:r>
            <a:rPr lang="en-US" sz="1600"/>
            <a:t>Phone Number: 225-578-5919</a:t>
          </a:r>
        </a:p>
      </dgm:t>
    </dgm:pt>
    <dgm:pt modelId="{9BB6D9E2-6728-40A4-A4F9-25CF9300B48A}" type="parTrans" cxnId="{E4499264-A198-4058-9A3C-E0DE3493EC4E}">
      <dgm:prSet/>
      <dgm:spPr/>
      <dgm:t>
        <a:bodyPr/>
        <a:lstStyle/>
        <a:p>
          <a:endParaRPr lang="en-US"/>
        </a:p>
      </dgm:t>
    </dgm:pt>
    <dgm:pt modelId="{078D4621-CF45-4B23-9601-584F14F696B6}" type="sibTrans" cxnId="{E4499264-A198-4058-9A3C-E0DE3493EC4E}">
      <dgm:prSet/>
      <dgm:spPr/>
      <dgm:t>
        <a:bodyPr/>
        <a:lstStyle/>
        <a:p>
          <a:endParaRPr lang="en-US"/>
        </a:p>
      </dgm:t>
    </dgm:pt>
    <dgm:pt modelId="{770FE303-BC94-47AF-B5E6-D932B341CE2F}">
      <dgm:prSet/>
      <dgm:spPr/>
      <dgm:t>
        <a:bodyPr/>
        <a:lstStyle/>
        <a:p>
          <a:r>
            <a:rPr lang="en-US">
              <a:solidFill>
                <a:srgbClr val="3C1053"/>
              </a:solidFill>
            </a:rPr>
            <a:t>Student Advocacy &amp; Accountability</a:t>
          </a:r>
        </a:p>
      </dgm:t>
    </dgm:pt>
    <dgm:pt modelId="{E0A260C8-77FD-4BB8-A3D8-6A6227B0DA65}" type="parTrans" cxnId="{08726384-6F9C-44AF-82E9-7A3A79B6A6C1}">
      <dgm:prSet/>
      <dgm:spPr/>
      <dgm:t>
        <a:bodyPr/>
        <a:lstStyle/>
        <a:p>
          <a:endParaRPr lang="en-US"/>
        </a:p>
      </dgm:t>
    </dgm:pt>
    <dgm:pt modelId="{9357A2FA-E115-42E9-9A1A-1572843770E6}" type="sibTrans" cxnId="{08726384-6F9C-44AF-82E9-7A3A79B6A6C1}">
      <dgm:prSet/>
      <dgm:spPr/>
      <dgm:t>
        <a:bodyPr/>
        <a:lstStyle/>
        <a:p>
          <a:endParaRPr lang="en-US"/>
        </a:p>
      </dgm:t>
    </dgm:pt>
    <dgm:pt modelId="{4978FB84-4681-4322-9F25-C92329B38D5C}">
      <dgm:prSet custT="1"/>
      <dgm:spPr/>
      <dgm:t>
        <a:bodyPr/>
        <a:lstStyle/>
        <a:p>
          <a:r>
            <a:rPr lang="en-US" sz="1800"/>
            <a:t>Email: </a:t>
          </a:r>
          <a:r>
            <a:rPr lang="en-US" sz="1800">
              <a:hlinkClick xmlns:r="http://schemas.openxmlformats.org/officeDocument/2006/relationships" r:id="rId6"/>
            </a:rPr>
            <a:t>dossaa@lsu.edu</a:t>
          </a:r>
          <a:r>
            <a:rPr lang="en-US" sz="1800"/>
            <a:t> </a:t>
          </a:r>
        </a:p>
      </dgm:t>
    </dgm:pt>
    <dgm:pt modelId="{FD72E6F9-C493-444C-AA02-C521243333F2}" type="parTrans" cxnId="{DED448EE-0629-44CC-8CF4-B246F8D2A04F}">
      <dgm:prSet/>
      <dgm:spPr/>
      <dgm:t>
        <a:bodyPr/>
        <a:lstStyle/>
        <a:p>
          <a:endParaRPr lang="en-US"/>
        </a:p>
      </dgm:t>
    </dgm:pt>
    <dgm:pt modelId="{00F87D0B-7348-44FE-A588-4D9CDCB5EC44}" type="sibTrans" cxnId="{DED448EE-0629-44CC-8CF4-B246F8D2A04F}">
      <dgm:prSet/>
      <dgm:spPr/>
      <dgm:t>
        <a:bodyPr/>
        <a:lstStyle/>
        <a:p>
          <a:endParaRPr lang="en-US"/>
        </a:p>
      </dgm:t>
    </dgm:pt>
    <dgm:pt modelId="{0DB61EDC-EE2C-4D48-96A8-55FBEA30C9BB}">
      <dgm:prSet custT="1"/>
      <dgm:spPr/>
      <dgm:t>
        <a:bodyPr/>
        <a:lstStyle/>
        <a:p>
          <a:r>
            <a:rPr lang="en-US" sz="1800"/>
            <a:t>Phone Number: 225-578-4307</a:t>
          </a:r>
        </a:p>
      </dgm:t>
    </dgm:pt>
    <dgm:pt modelId="{9D876C3F-B517-45A7-8CE6-3C69788B16C7}" type="parTrans" cxnId="{D1C531E5-1422-4363-9447-ED0A650EEFFA}">
      <dgm:prSet/>
      <dgm:spPr/>
      <dgm:t>
        <a:bodyPr/>
        <a:lstStyle/>
        <a:p>
          <a:endParaRPr lang="en-US"/>
        </a:p>
      </dgm:t>
    </dgm:pt>
    <dgm:pt modelId="{A267063A-0CD4-48E7-B858-F50D7AC270FF}" type="sibTrans" cxnId="{D1C531E5-1422-4363-9447-ED0A650EEFFA}">
      <dgm:prSet/>
      <dgm:spPr/>
      <dgm:t>
        <a:bodyPr/>
        <a:lstStyle/>
        <a:p>
          <a:endParaRPr lang="en-US"/>
        </a:p>
      </dgm:t>
    </dgm:pt>
    <dgm:pt modelId="{741969EC-31ED-48A5-B296-833F391557D7}">
      <dgm:prSet/>
      <dgm:spPr/>
      <dgm:t>
        <a:bodyPr/>
        <a:lstStyle/>
        <a:p>
          <a:r>
            <a:rPr lang="en-US">
              <a:solidFill>
                <a:srgbClr val="3C1053"/>
              </a:solidFill>
            </a:rPr>
            <a:t>Office of Civil Rights &amp; Title IX</a:t>
          </a:r>
        </a:p>
      </dgm:t>
    </dgm:pt>
    <dgm:pt modelId="{8873D23E-F4EE-41F2-81AB-2731E52C136E}" type="parTrans" cxnId="{7D53BCBC-40C7-4A96-B3B1-9862844246C6}">
      <dgm:prSet/>
      <dgm:spPr/>
      <dgm:t>
        <a:bodyPr/>
        <a:lstStyle/>
        <a:p>
          <a:endParaRPr lang="en-US"/>
        </a:p>
      </dgm:t>
    </dgm:pt>
    <dgm:pt modelId="{09F9C161-DD84-4F0D-B8ED-24C197C43FF1}" type="sibTrans" cxnId="{7D53BCBC-40C7-4A96-B3B1-9862844246C6}">
      <dgm:prSet/>
      <dgm:spPr/>
      <dgm:t>
        <a:bodyPr/>
        <a:lstStyle/>
        <a:p>
          <a:endParaRPr lang="en-US"/>
        </a:p>
      </dgm:t>
    </dgm:pt>
    <dgm:pt modelId="{E7D5D2C3-0DBA-45B4-A168-860FFAF1D4FB}">
      <dgm:prSet custT="1"/>
      <dgm:spPr/>
      <dgm:t>
        <a:bodyPr/>
        <a:lstStyle/>
        <a:p>
          <a:r>
            <a:rPr lang="en-US" sz="1600"/>
            <a:t>Email: </a:t>
          </a:r>
          <a:r>
            <a:rPr lang="en-US" sz="1600">
              <a:hlinkClick xmlns:r="http://schemas.openxmlformats.org/officeDocument/2006/relationships" r:id="rId7"/>
            </a:rPr>
            <a:t>ocrandtix@lsu.edu</a:t>
          </a:r>
          <a:r>
            <a:rPr lang="en-US" sz="1600"/>
            <a:t> </a:t>
          </a:r>
        </a:p>
      </dgm:t>
    </dgm:pt>
    <dgm:pt modelId="{AAAFE81B-C25E-4364-81FB-5347B9D9D758}" type="parTrans" cxnId="{54210210-5102-4D9C-8B96-C26575D1E3E9}">
      <dgm:prSet/>
      <dgm:spPr/>
      <dgm:t>
        <a:bodyPr/>
        <a:lstStyle/>
        <a:p>
          <a:endParaRPr lang="en-US"/>
        </a:p>
      </dgm:t>
    </dgm:pt>
    <dgm:pt modelId="{6A0E6FBD-6EA7-4973-B7C4-3CAEF9BE9A9B}" type="sibTrans" cxnId="{54210210-5102-4D9C-8B96-C26575D1E3E9}">
      <dgm:prSet/>
      <dgm:spPr/>
      <dgm:t>
        <a:bodyPr/>
        <a:lstStyle/>
        <a:p>
          <a:endParaRPr lang="en-US"/>
        </a:p>
      </dgm:t>
    </dgm:pt>
    <dgm:pt modelId="{8892EE9C-1F26-4046-A02C-65CA1A5EA3BE}">
      <dgm:prSet custT="1"/>
      <dgm:spPr/>
      <dgm:t>
        <a:bodyPr/>
        <a:lstStyle/>
        <a:p>
          <a:r>
            <a:rPr lang="en-US" sz="1600"/>
            <a:t>Phone Number: 225-578-4442</a:t>
          </a:r>
        </a:p>
      </dgm:t>
    </dgm:pt>
    <dgm:pt modelId="{66B20892-4170-4BDA-B2CE-28C5A9C79F41}" type="parTrans" cxnId="{33F684F3-C45F-43C6-AE8E-BD70D09A3109}">
      <dgm:prSet/>
      <dgm:spPr/>
      <dgm:t>
        <a:bodyPr/>
        <a:lstStyle/>
        <a:p>
          <a:endParaRPr lang="en-US"/>
        </a:p>
      </dgm:t>
    </dgm:pt>
    <dgm:pt modelId="{8D178BA0-7D10-4E9C-9B63-48678594E7FA}" type="sibTrans" cxnId="{33F684F3-C45F-43C6-AE8E-BD70D09A3109}">
      <dgm:prSet/>
      <dgm:spPr/>
      <dgm:t>
        <a:bodyPr/>
        <a:lstStyle/>
        <a:p>
          <a:endParaRPr lang="en-US"/>
        </a:p>
      </dgm:t>
    </dgm:pt>
    <dgm:pt modelId="{07E39C86-FB85-4A38-A294-ECF56D2E3A9C}" type="pres">
      <dgm:prSet presAssocID="{6E620996-91CF-463F-AEB7-59867D493C3F}" presName="Name0" presStyleCnt="0">
        <dgm:presLayoutVars>
          <dgm:dir/>
          <dgm:animLvl val="lvl"/>
          <dgm:resizeHandles val="exact"/>
        </dgm:presLayoutVars>
      </dgm:prSet>
      <dgm:spPr/>
    </dgm:pt>
    <dgm:pt modelId="{021A3523-B8E4-4B3C-B08E-E7B667EAD991}" type="pres">
      <dgm:prSet presAssocID="{233CFAC2-E83D-41E1-9291-D3996D9817E0}" presName="linNode" presStyleCnt="0"/>
      <dgm:spPr/>
    </dgm:pt>
    <dgm:pt modelId="{D2195481-024A-4E4A-9DA4-11370AC1F03F}" type="pres">
      <dgm:prSet presAssocID="{233CFAC2-E83D-41E1-9291-D3996D9817E0}" presName="parentText" presStyleLbl="node1" presStyleIdx="0" presStyleCnt="7">
        <dgm:presLayoutVars>
          <dgm:chMax val="1"/>
          <dgm:bulletEnabled val="1"/>
        </dgm:presLayoutVars>
      </dgm:prSet>
      <dgm:spPr/>
    </dgm:pt>
    <dgm:pt modelId="{10710969-348C-42CD-8BF0-B7008AC4976B}" type="pres">
      <dgm:prSet presAssocID="{233CFAC2-E83D-41E1-9291-D3996D9817E0}" presName="descendantText" presStyleLbl="alignAccFollowNode1" presStyleIdx="0" presStyleCnt="7">
        <dgm:presLayoutVars>
          <dgm:bulletEnabled val="1"/>
        </dgm:presLayoutVars>
      </dgm:prSet>
      <dgm:spPr/>
    </dgm:pt>
    <dgm:pt modelId="{37611EED-95FD-4E0F-9F99-44F5B0A6F76A}" type="pres">
      <dgm:prSet presAssocID="{18CFCCA6-D844-4A37-B0C0-71CE4342F129}" presName="sp" presStyleCnt="0"/>
      <dgm:spPr/>
    </dgm:pt>
    <dgm:pt modelId="{F3721DD8-ED67-4177-8F6C-E473CF1C9AE8}" type="pres">
      <dgm:prSet presAssocID="{4E12ACE6-51C4-4569-B886-7726BA56E5E2}" presName="linNode" presStyleCnt="0"/>
      <dgm:spPr/>
    </dgm:pt>
    <dgm:pt modelId="{DBCD7D09-0C36-4AB3-ABAA-2BDE160C615E}" type="pres">
      <dgm:prSet presAssocID="{4E12ACE6-51C4-4569-B886-7726BA56E5E2}" presName="parentText" presStyleLbl="node1" presStyleIdx="1" presStyleCnt="7" custLinFactNeighborX="-513">
        <dgm:presLayoutVars>
          <dgm:chMax val="1"/>
          <dgm:bulletEnabled val="1"/>
        </dgm:presLayoutVars>
      </dgm:prSet>
      <dgm:spPr/>
    </dgm:pt>
    <dgm:pt modelId="{12B3B9A1-D371-44CB-864E-8C31CD87BCE3}" type="pres">
      <dgm:prSet presAssocID="{4E12ACE6-51C4-4569-B886-7726BA56E5E2}" presName="descendantText" presStyleLbl="alignAccFollowNode1" presStyleIdx="1" presStyleCnt="7">
        <dgm:presLayoutVars>
          <dgm:bulletEnabled val="1"/>
        </dgm:presLayoutVars>
      </dgm:prSet>
      <dgm:spPr/>
    </dgm:pt>
    <dgm:pt modelId="{7E0DD25A-423B-40B0-9726-9BCB21F21FB0}" type="pres">
      <dgm:prSet presAssocID="{C324CC42-D561-423D-B747-F8D89966BD37}" presName="sp" presStyleCnt="0"/>
      <dgm:spPr/>
    </dgm:pt>
    <dgm:pt modelId="{444BBFAD-98CC-45DD-AFDD-773CC985351F}" type="pres">
      <dgm:prSet presAssocID="{4A3937A1-4FAE-4272-8030-64FA78109B5E}" presName="linNode" presStyleCnt="0"/>
      <dgm:spPr/>
    </dgm:pt>
    <dgm:pt modelId="{752A9604-15DE-4EE7-82A0-A70195B35A82}" type="pres">
      <dgm:prSet presAssocID="{4A3937A1-4FAE-4272-8030-64FA78109B5E}" presName="parentText" presStyleLbl="node1" presStyleIdx="2" presStyleCnt="7" custLinFactNeighborX="-128" custLinFactNeighborY="6920">
        <dgm:presLayoutVars>
          <dgm:chMax val="1"/>
          <dgm:bulletEnabled val="1"/>
        </dgm:presLayoutVars>
      </dgm:prSet>
      <dgm:spPr/>
    </dgm:pt>
    <dgm:pt modelId="{C76B7D0F-04CE-4564-B8B8-F619D22F7726}" type="pres">
      <dgm:prSet presAssocID="{4A3937A1-4FAE-4272-8030-64FA78109B5E}" presName="descendantText" presStyleLbl="alignAccFollowNode1" presStyleIdx="2" presStyleCnt="7">
        <dgm:presLayoutVars>
          <dgm:bulletEnabled val="1"/>
        </dgm:presLayoutVars>
      </dgm:prSet>
      <dgm:spPr/>
    </dgm:pt>
    <dgm:pt modelId="{E7695D99-86B6-42DF-9E86-5D7461D91D60}" type="pres">
      <dgm:prSet presAssocID="{E596FA07-AA70-43BE-8987-31D331B3CDB0}" presName="sp" presStyleCnt="0"/>
      <dgm:spPr/>
    </dgm:pt>
    <dgm:pt modelId="{0CB0AC65-4BB9-482B-B64E-03A9B630557F}" type="pres">
      <dgm:prSet presAssocID="{9AA04990-3532-4E6E-A023-54E6F302EC3E}" presName="linNode" presStyleCnt="0"/>
      <dgm:spPr/>
    </dgm:pt>
    <dgm:pt modelId="{F57D6E7B-C0C0-4A9E-A132-71239026A028}" type="pres">
      <dgm:prSet presAssocID="{9AA04990-3532-4E6E-A023-54E6F302EC3E}" presName="parentText" presStyleLbl="node1" presStyleIdx="3" presStyleCnt="7" custLinFactNeighborX="-128" custLinFactNeighborY="1920">
        <dgm:presLayoutVars>
          <dgm:chMax val="1"/>
          <dgm:bulletEnabled val="1"/>
        </dgm:presLayoutVars>
      </dgm:prSet>
      <dgm:spPr/>
    </dgm:pt>
    <dgm:pt modelId="{706BA20D-822F-4027-B141-32CF9CAC70AA}" type="pres">
      <dgm:prSet presAssocID="{9AA04990-3532-4E6E-A023-54E6F302EC3E}" presName="descendantText" presStyleLbl="alignAccFollowNode1" presStyleIdx="3" presStyleCnt="7">
        <dgm:presLayoutVars>
          <dgm:bulletEnabled val="1"/>
        </dgm:presLayoutVars>
      </dgm:prSet>
      <dgm:spPr/>
    </dgm:pt>
    <dgm:pt modelId="{83C20A43-051C-4C05-9E0E-9DC10C70ABA8}" type="pres">
      <dgm:prSet presAssocID="{35B7D9F4-5A9E-4381-98CF-79187A122225}" presName="sp" presStyleCnt="0"/>
      <dgm:spPr/>
    </dgm:pt>
    <dgm:pt modelId="{E9A8D806-56AE-431B-82D3-09AEE600CF17}" type="pres">
      <dgm:prSet presAssocID="{2BD80659-6718-4968-9F6B-254BF4E5A4AE}" presName="linNode" presStyleCnt="0"/>
      <dgm:spPr/>
    </dgm:pt>
    <dgm:pt modelId="{6C63AF59-667C-4A59-969A-6B05FFDA3AFF}" type="pres">
      <dgm:prSet presAssocID="{2BD80659-6718-4968-9F6B-254BF4E5A4AE}" presName="parentText" presStyleLbl="node1" presStyleIdx="4" presStyleCnt="7">
        <dgm:presLayoutVars>
          <dgm:chMax val="1"/>
          <dgm:bulletEnabled val="1"/>
        </dgm:presLayoutVars>
      </dgm:prSet>
      <dgm:spPr/>
    </dgm:pt>
    <dgm:pt modelId="{51F9F63D-96F7-4B4F-809B-C9F8B29A3B63}" type="pres">
      <dgm:prSet presAssocID="{2BD80659-6718-4968-9F6B-254BF4E5A4AE}" presName="descendantText" presStyleLbl="alignAccFollowNode1" presStyleIdx="4" presStyleCnt="7">
        <dgm:presLayoutVars>
          <dgm:bulletEnabled val="1"/>
        </dgm:presLayoutVars>
      </dgm:prSet>
      <dgm:spPr/>
    </dgm:pt>
    <dgm:pt modelId="{C7AB38F3-D9A6-459E-B876-77D88EEAFE1B}" type="pres">
      <dgm:prSet presAssocID="{3F8496C8-C16F-416C-BC29-CAC0CA7EC850}" presName="sp" presStyleCnt="0"/>
      <dgm:spPr/>
    </dgm:pt>
    <dgm:pt modelId="{9366B02F-3EB8-4A4E-8525-7FBAF99F2D96}" type="pres">
      <dgm:prSet presAssocID="{770FE303-BC94-47AF-B5E6-D932B341CE2F}" presName="linNode" presStyleCnt="0"/>
      <dgm:spPr/>
    </dgm:pt>
    <dgm:pt modelId="{EC0A9337-5098-44BC-8464-A37A90294A94}" type="pres">
      <dgm:prSet presAssocID="{770FE303-BC94-47AF-B5E6-D932B341CE2F}" presName="parentText" presStyleLbl="node1" presStyleIdx="5" presStyleCnt="7">
        <dgm:presLayoutVars>
          <dgm:chMax val="1"/>
          <dgm:bulletEnabled val="1"/>
        </dgm:presLayoutVars>
      </dgm:prSet>
      <dgm:spPr/>
    </dgm:pt>
    <dgm:pt modelId="{8A227375-4B9F-4032-A3AC-A13782689832}" type="pres">
      <dgm:prSet presAssocID="{770FE303-BC94-47AF-B5E6-D932B341CE2F}" presName="descendantText" presStyleLbl="alignAccFollowNode1" presStyleIdx="5" presStyleCnt="7">
        <dgm:presLayoutVars>
          <dgm:bulletEnabled val="1"/>
        </dgm:presLayoutVars>
      </dgm:prSet>
      <dgm:spPr/>
    </dgm:pt>
    <dgm:pt modelId="{E9A697CC-A7B9-4B75-8F9E-D7F651941996}" type="pres">
      <dgm:prSet presAssocID="{9357A2FA-E115-42E9-9A1A-1572843770E6}" presName="sp" presStyleCnt="0"/>
      <dgm:spPr/>
    </dgm:pt>
    <dgm:pt modelId="{4AE4F276-48ED-4394-B22A-CA479B3B33C4}" type="pres">
      <dgm:prSet presAssocID="{741969EC-31ED-48A5-B296-833F391557D7}" presName="linNode" presStyleCnt="0"/>
      <dgm:spPr/>
    </dgm:pt>
    <dgm:pt modelId="{67DFD990-1DF8-49A4-A9B9-872438C73B7E}" type="pres">
      <dgm:prSet presAssocID="{741969EC-31ED-48A5-B296-833F391557D7}" presName="parentText" presStyleLbl="node1" presStyleIdx="6" presStyleCnt="7">
        <dgm:presLayoutVars>
          <dgm:chMax val="1"/>
          <dgm:bulletEnabled val="1"/>
        </dgm:presLayoutVars>
      </dgm:prSet>
      <dgm:spPr/>
    </dgm:pt>
    <dgm:pt modelId="{C3F818B2-6A01-47E8-9A87-E0577CC293D5}" type="pres">
      <dgm:prSet presAssocID="{741969EC-31ED-48A5-B296-833F391557D7}" presName="descendantText" presStyleLbl="alignAccFollowNode1" presStyleIdx="6" presStyleCnt="7" custLinFactNeighborX="252" custLinFactNeighborY="1998">
        <dgm:presLayoutVars>
          <dgm:bulletEnabled val="1"/>
        </dgm:presLayoutVars>
      </dgm:prSet>
      <dgm:spPr/>
    </dgm:pt>
  </dgm:ptLst>
  <dgm:cxnLst>
    <dgm:cxn modelId="{4C339A07-F627-4FDA-A185-D0E6313F9D1E}" type="presOf" srcId="{4A3937A1-4FAE-4272-8030-64FA78109B5E}" destId="{752A9604-15DE-4EE7-82A0-A70195B35A82}" srcOrd="0" destOrd="0" presId="urn:microsoft.com/office/officeart/2005/8/layout/vList5"/>
    <dgm:cxn modelId="{54210210-5102-4D9C-8B96-C26575D1E3E9}" srcId="{741969EC-31ED-48A5-B296-833F391557D7}" destId="{E7D5D2C3-0DBA-45B4-A168-860FFAF1D4FB}" srcOrd="0" destOrd="0" parTransId="{AAAFE81B-C25E-4364-81FB-5347B9D9D758}" sibTransId="{6A0E6FBD-6EA7-4973-B7C4-3CAEF9BE9A9B}"/>
    <dgm:cxn modelId="{76550C1F-B3E0-4C42-9C79-13AB76CEBCBA}" type="presOf" srcId="{B53A29D8-2807-482A-A9AE-F830E6B256C3}" destId="{10710969-348C-42CD-8BF0-B7008AC4976B}" srcOrd="0" destOrd="0" presId="urn:microsoft.com/office/officeart/2005/8/layout/vList5"/>
    <dgm:cxn modelId="{4309B928-D33F-422A-AFA4-2E56D6288F4D}" type="presOf" srcId="{B2CFFBED-758D-48C5-B48A-08E4181AF8F8}" destId="{C76B7D0F-04CE-4564-B8B8-F619D22F7726}" srcOrd="0" destOrd="1" presId="urn:microsoft.com/office/officeart/2005/8/layout/vList5"/>
    <dgm:cxn modelId="{ABA56C5E-D690-4F3B-9952-BE1174B390F7}" type="presOf" srcId="{012152E1-56AE-4ECF-AD82-C572FEAC4908}" destId="{12B3B9A1-D371-44CB-864E-8C31CD87BCE3}" srcOrd="0" destOrd="0" presId="urn:microsoft.com/office/officeart/2005/8/layout/vList5"/>
    <dgm:cxn modelId="{1E2F4960-9F07-4D5B-8AAB-3034408C4855}" srcId="{233CFAC2-E83D-41E1-9291-D3996D9817E0}" destId="{B53A29D8-2807-482A-A9AE-F830E6B256C3}" srcOrd="0" destOrd="0" parTransId="{9346F5B7-3040-486E-AD61-4C15F30252A1}" sibTransId="{4B9BCA81-2C76-4409-8DAE-6105F8D373E4}"/>
    <dgm:cxn modelId="{E4499264-A198-4058-9A3C-E0DE3493EC4E}" srcId="{2BD80659-6718-4968-9F6B-254BF4E5A4AE}" destId="{D55C0D0A-CDB1-48E3-905F-6F0E48C17DB9}" srcOrd="1" destOrd="0" parTransId="{9BB6D9E2-6728-40A4-A4F9-25CF9300B48A}" sibTransId="{078D4621-CF45-4B23-9601-584F14F696B6}"/>
    <dgm:cxn modelId="{BCC8E848-5270-4B09-815A-0CF561818338}" type="presOf" srcId="{E7D5D2C3-0DBA-45B4-A168-860FFAF1D4FB}" destId="{C3F818B2-6A01-47E8-9A87-E0577CC293D5}" srcOrd="0" destOrd="0" presId="urn:microsoft.com/office/officeart/2005/8/layout/vList5"/>
    <dgm:cxn modelId="{45926F6A-4BE0-4C35-94E8-2C109F31B43F}" type="presOf" srcId="{4456BD49-2697-4CBD-9E21-DFD312117CDC}" destId="{10710969-348C-42CD-8BF0-B7008AC4976B}" srcOrd="0" destOrd="1" presId="urn:microsoft.com/office/officeart/2005/8/layout/vList5"/>
    <dgm:cxn modelId="{44D22E6D-687C-46F0-9A8C-CD8EE1F1132D}" srcId="{9AA04990-3532-4E6E-A023-54E6F302EC3E}" destId="{BFB63E87-E1C3-4C47-AC4E-15A86BA94F9C}" srcOrd="1" destOrd="0" parTransId="{5CE4FFDD-C746-49E6-9135-179355BDBF66}" sibTransId="{FFCB379D-FFD9-48CC-AFC6-857B2E917625}"/>
    <dgm:cxn modelId="{48FED44E-D07D-468A-BA52-D1400EA97C72}" srcId="{233CFAC2-E83D-41E1-9291-D3996D9817E0}" destId="{4456BD49-2697-4CBD-9E21-DFD312117CDC}" srcOrd="1" destOrd="0" parTransId="{C2D4FA21-C65C-44E9-BEE1-8B445DA21325}" sibTransId="{E5304504-49F2-4C70-B0C4-3B8C32DDB0B9}"/>
    <dgm:cxn modelId="{7F443970-646E-43E5-AEE6-CBD0226482CE}" type="presOf" srcId="{3A86639F-487F-49D1-BA76-C3D2937AA274}" destId="{706BA20D-822F-4027-B141-32CF9CAC70AA}" srcOrd="0" destOrd="0" presId="urn:microsoft.com/office/officeart/2005/8/layout/vList5"/>
    <dgm:cxn modelId="{F5B7A451-4F1D-4AB9-B45F-44DC6FE328CE}" srcId="{6E620996-91CF-463F-AEB7-59867D493C3F}" destId="{9AA04990-3532-4E6E-A023-54E6F302EC3E}" srcOrd="3" destOrd="0" parTransId="{56512775-5261-4279-90F2-EBE8D0E5A6E1}" sibTransId="{35B7D9F4-5A9E-4381-98CF-79187A122225}"/>
    <dgm:cxn modelId="{36E6F553-C404-4E8D-9EA8-E11E43833371}" srcId="{6E620996-91CF-463F-AEB7-59867D493C3F}" destId="{4A3937A1-4FAE-4272-8030-64FA78109B5E}" srcOrd="2" destOrd="0" parTransId="{CFD1974D-5E5D-4714-B018-8C09CB1A44B6}" sibTransId="{E596FA07-AA70-43BE-8987-31D331B3CDB0}"/>
    <dgm:cxn modelId="{EA533A79-C92C-478C-84FC-0489455B8170}" type="presOf" srcId="{BFB63E87-E1C3-4C47-AC4E-15A86BA94F9C}" destId="{706BA20D-822F-4027-B141-32CF9CAC70AA}" srcOrd="0" destOrd="1" presId="urn:microsoft.com/office/officeart/2005/8/layout/vList5"/>
    <dgm:cxn modelId="{AD35DE82-987F-4D53-9A46-C543C7FC1F3C}" srcId="{4E12ACE6-51C4-4569-B886-7726BA56E5E2}" destId="{012152E1-56AE-4ECF-AD82-C572FEAC4908}" srcOrd="0" destOrd="0" parTransId="{49E26E60-4F0D-4E97-90D0-43EF4826DDF2}" sibTransId="{2BA02D9D-9D36-4B23-9026-944D364CFB1C}"/>
    <dgm:cxn modelId="{08726384-6F9C-44AF-82E9-7A3A79B6A6C1}" srcId="{6E620996-91CF-463F-AEB7-59867D493C3F}" destId="{770FE303-BC94-47AF-B5E6-D932B341CE2F}" srcOrd="5" destOrd="0" parTransId="{E0A260C8-77FD-4BB8-A3D8-6A6227B0DA65}" sibTransId="{9357A2FA-E115-42E9-9A1A-1572843770E6}"/>
    <dgm:cxn modelId="{5A3D538B-8CDC-4884-9DC9-A656BDB59B26}" type="presOf" srcId="{68B0AEAF-E706-4B44-AB53-784267BD51B1}" destId="{51F9F63D-96F7-4B4F-809B-C9F8B29A3B63}" srcOrd="0" destOrd="0" presId="urn:microsoft.com/office/officeart/2005/8/layout/vList5"/>
    <dgm:cxn modelId="{C3B9758D-9703-4468-B42A-05AB5F8BC0A9}" srcId="{2BD80659-6718-4968-9F6B-254BF4E5A4AE}" destId="{68B0AEAF-E706-4B44-AB53-784267BD51B1}" srcOrd="0" destOrd="0" parTransId="{EB35DFCA-73E0-4C0E-949C-43C034A27F19}" sibTransId="{E3C8AFD1-C6F7-4683-BC22-082167931943}"/>
    <dgm:cxn modelId="{44988391-2966-4FF0-AA64-56BF6C745990}" srcId="{9AA04990-3532-4E6E-A023-54E6F302EC3E}" destId="{3A86639F-487F-49D1-BA76-C3D2937AA274}" srcOrd="0" destOrd="0" parTransId="{149DEDDA-EFF0-4E25-95C5-8AC21A8CB61C}" sibTransId="{755C5281-3C67-4607-A244-10F9B723913E}"/>
    <dgm:cxn modelId="{40AA6195-51EB-432B-B40C-920150B6BCD3}" srcId="{6E620996-91CF-463F-AEB7-59867D493C3F}" destId="{2BD80659-6718-4968-9F6B-254BF4E5A4AE}" srcOrd="4" destOrd="0" parTransId="{64E2CE1E-3500-4F6C-A260-C379A2809207}" sibTransId="{3F8496C8-C16F-416C-BC29-CAC0CA7EC850}"/>
    <dgm:cxn modelId="{C724DC97-BF14-4829-8F7C-2CC49F3E4EBC}" srcId="{4A3937A1-4FAE-4272-8030-64FA78109B5E}" destId="{B2CFFBED-758D-48C5-B48A-08E4181AF8F8}" srcOrd="1" destOrd="0" parTransId="{20F0E56B-D29E-43F4-8205-81E43A10F103}" sibTransId="{351C9385-ACF6-4580-B89B-9845F2F5EED5}"/>
    <dgm:cxn modelId="{93107DA2-7055-41D1-9198-7F28223DA151}" type="presOf" srcId="{741969EC-31ED-48A5-B296-833F391557D7}" destId="{67DFD990-1DF8-49A4-A9B9-872438C73B7E}" srcOrd="0" destOrd="0" presId="urn:microsoft.com/office/officeart/2005/8/layout/vList5"/>
    <dgm:cxn modelId="{EC91D0A4-7D6C-42B5-A39A-F11D892EE5C3}" type="presOf" srcId="{770FE303-BC94-47AF-B5E6-D932B341CE2F}" destId="{EC0A9337-5098-44BC-8464-A37A90294A94}" srcOrd="0" destOrd="0" presId="urn:microsoft.com/office/officeart/2005/8/layout/vList5"/>
    <dgm:cxn modelId="{F87299AA-0EA4-4E32-9CA3-E4BB243A91B8}" type="presOf" srcId="{4E12ACE6-51C4-4569-B886-7726BA56E5E2}" destId="{DBCD7D09-0C36-4AB3-ABAA-2BDE160C615E}" srcOrd="0" destOrd="0" presId="urn:microsoft.com/office/officeart/2005/8/layout/vList5"/>
    <dgm:cxn modelId="{877D03AC-84E4-421A-A935-9648F2D995A9}" type="presOf" srcId="{4978FB84-4681-4322-9F25-C92329B38D5C}" destId="{8A227375-4B9F-4032-A3AC-A13782689832}" srcOrd="0" destOrd="0" presId="urn:microsoft.com/office/officeart/2005/8/layout/vList5"/>
    <dgm:cxn modelId="{9BC78FB3-51FC-47F5-A2E4-009F729AB5E4}" type="presOf" srcId="{8892EE9C-1F26-4046-A02C-65CA1A5EA3BE}" destId="{C3F818B2-6A01-47E8-9A87-E0577CC293D5}" srcOrd="0" destOrd="1" presId="urn:microsoft.com/office/officeart/2005/8/layout/vList5"/>
    <dgm:cxn modelId="{F9A1A8BA-EC4C-4BC6-A6D7-8A8B8CAB2F50}" srcId="{4E12ACE6-51C4-4569-B886-7726BA56E5E2}" destId="{C11AD343-57F2-4800-886F-FD09722F8E3E}" srcOrd="1" destOrd="0" parTransId="{A5D0238A-7B97-4C0C-8C70-E07D71E6DF28}" sibTransId="{6536EFD8-3C9D-47DD-A2E1-A2A3709F1B5B}"/>
    <dgm:cxn modelId="{7D53BCBC-40C7-4A96-B3B1-9862844246C6}" srcId="{6E620996-91CF-463F-AEB7-59867D493C3F}" destId="{741969EC-31ED-48A5-B296-833F391557D7}" srcOrd="6" destOrd="0" parTransId="{8873D23E-F4EE-41F2-81AB-2731E52C136E}" sibTransId="{09F9C161-DD84-4F0D-B8ED-24C197C43FF1}"/>
    <dgm:cxn modelId="{F8B521C1-B16C-40A3-B267-C91F38447E4C}" type="presOf" srcId="{C11AD343-57F2-4800-886F-FD09722F8E3E}" destId="{12B3B9A1-D371-44CB-864E-8C31CD87BCE3}" srcOrd="0" destOrd="1" presId="urn:microsoft.com/office/officeart/2005/8/layout/vList5"/>
    <dgm:cxn modelId="{940F9DC1-BA38-4CC4-8812-928B1FBFAAEC}" srcId="{6E620996-91CF-463F-AEB7-59867D493C3F}" destId="{4E12ACE6-51C4-4569-B886-7726BA56E5E2}" srcOrd="1" destOrd="0" parTransId="{52F57811-DF0E-4411-9805-D48A937D80AA}" sibTransId="{C324CC42-D561-423D-B747-F8D89966BD37}"/>
    <dgm:cxn modelId="{2E7D09CB-A156-489F-8AE5-1091ABF781C1}" srcId="{4A3937A1-4FAE-4272-8030-64FA78109B5E}" destId="{10489723-3478-4938-94A4-A22255CDC09C}" srcOrd="0" destOrd="0" parTransId="{CC90F17E-7F85-492E-9D99-57F0D9C91FFF}" sibTransId="{919125FB-E42B-476E-9E91-D219A78D2AFB}"/>
    <dgm:cxn modelId="{63C092D4-97A0-4E2F-AD76-E2E95AD7BA96}" type="presOf" srcId="{6E620996-91CF-463F-AEB7-59867D493C3F}" destId="{07E39C86-FB85-4A38-A294-ECF56D2E3A9C}" srcOrd="0" destOrd="0" presId="urn:microsoft.com/office/officeart/2005/8/layout/vList5"/>
    <dgm:cxn modelId="{D1C531E5-1422-4363-9447-ED0A650EEFFA}" srcId="{770FE303-BC94-47AF-B5E6-D932B341CE2F}" destId="{0DB61EDC-EE2C-4D48-96A8-55FBEA30C9BB}" srcOrd="1" destOrd="0" parTransId="{9D876C3F-B517-45A7-8CE6-3C69788B16C7}" sibTransId="{A267063A-0CD4-48E7-B858-F50D7AC270FF}"/>
    <dgm:cxn modelId="{6E1D10E7-6EC8-4386-8B5D-043FC8EC2994}" type="presOf" srcId="{2BD80659-6718-4968-9F6B-254BF4E5A4AE}" destId="{6C63AF59-667C-4A59-969A-6B05FFDA3AFF}" srcOrd="0" destOrd="0" presId="urn:microsoft.com/office/officeart/2005/8/layout/vList5"/>
    <dgm:cxn modelId="{497EA4E7-A980-4148-8875-499C19CF81F0}" type="presOf" srcId="{0DB61EDC-EE2C-4D48-96A8-55FBEA30C9BB}" destId="{8A227375-4B9F-4032-A3AC-A13782689832}" srcOrd="0" destOrd="1" presId="urn:microsoft.com/office/officeart/2005/8/layout/vList5"/>
    <dgm:cxn modelId="{DED448EE-0629-44CC-8CF4-B246F8D2A04F}" srcId="{770FE303-BC94-47AF-B5E6-D932B341CE2F}" destId="{4978FB84-4681-4322-9F25-C92329B38D5C}" srcOrd="0" destOrd="0" parTransId="{FD72E6F9-C493-444C-AA02-C521243333F2}" sibTransId="{00F87D0B-7348-44FE-A588-4D9CDCB5EC44}"/>
    <dgm:cxn modelId="{D19069F3-CC6E-48A4-84BE-D3583988921B}" type="presOf" srcId="{233CFAC2-E83D-41E1-9291-D3996D9817E0}" destId="{D2195481-024A-4E4A-9DA4-11370AC1F03F}" srcOrd="0" destOrd="0" presId="urn:microsoft.com/office/officeart/2005/8/layout/vList5"/>
    <dgm:cxn modelId="{33F684F3-C45F-43C6-AE8E-BD70D09A3109}" srcId="{741969EC-31ED-48A5-B296-833F391557D7}" destId="{8892EE9C-1F26-4046-A02C-65CA1A5EA3BE}" srcOrd="1" destOrd="0" parTransId="{66B20892-4170-4BDA-B2CE-28C5A9C79F41}" sibTransId="{8D178BA0-7D10-4E9C-9B63-48678594E7FA}"/>
    <dgm:cxn modelId="{856CDDF5-9DD4-4D88-9DD8-7F03B2CFC146}" type="presOf" srcId="{D55C0D0A-CDB1-48E3-905F-6F0E48C17DB9}" destId="{51F9F63D-96F7-4B4F-809B-C9F8B29A3B63}" srcOrd="0" destOrd="1" presId="urn:microsoft.com/office/officeart/2005/8/layout/vList5"/>
    <dgm:cxn modelId="{FA15F5F8-5E70-4C35-8DB1-299AFDFBD6F4}" type="presOf" srcId="{10489723-3478-4938-94A4-A22255CDC09C}" destId="{C76B7D0F-04CE-4564-B8B8-F619D22F7726}" srcOrd="0" destOrd="0" presId="urn:microsoft.com/office/officeart/2005/8/layout/vList5"/>
    <dgm:cxn modelId="{EA2F5BFA-3342-4352-83E2-A953909C9D79}" srcId="{6E620996-91CF-463F-AEB7-59867D493C3F}" destId="{233CFAC2-E83D-41E1-9291-D3996D9817E0}" srcOrd="0" destOrd="0" parTransId="{DED81886-1F27-4A51-BD5C-6D76FAF6C65F}" sibTransId="{18CFCCA6-D844-4A37-B0C0-71CE4342F129}"/>
    <dgm:cxn modelId="{157DA9FB-AFD2-4879-9E05-ECE33CFFE51C}" type="presOf" srcId="{9AA04990-3532-4E6E-A023-54E6F302EC3E}" destId="{F57D6E7B-C0C0-4A9E-A132-71239026A028}" srcOrd="0" destOrd="0" presId="urn:microsoft.com/office/officeart/2005/8/layout/vList5"/>
    <dgm:cxn modelId="{5B8C7303-070A-47F2-B544-160000BFC250}" type="presParOf" srcId="{07E39C86-FB85-4A38-A294-ECF56D2E3A9C}" destId="{021A3523-B8E4-4B3C-B08E-E7B667EAD991}" srcOrd="0" destOrd="0" presId="urn:microsoft.com/office/officeart/2005/8/layout/vList5"/>
    <dgm:cxn modelId="{F2F804FE-B7FE-4C7B-BAC9-78447A92F2B3}" type="presParOf" srcId="{021A3523-B8E4-4B3C-B08E-E7B667EAD991}" destId="{D2195481-024A-4E4A-9DA4-11370AC1F03F}" srcOrd="0" destOrd="0" presId="urn:microsoft.com/office/officeart/2005/8/layout/vList5"/>
    <dgm:cxn modelId="{91B4448E-1B9C-4946-900D-A21DB82D14B9}" type="presParOf" srcId="{021A3523-B8E4-4B3C-B08E-E7B667EAD991}" destId="{10710969-348C-42CD-8BF0-B7008AC4976B}" srcOrd="1" destOrd="0" presId="urn:microsoft.com/office/officeart/2005/8/layout/vList5"/>
    <dgm:cxn modelId="{92CDF498-513F-4806-8D1E-A7807B8359FE}" type="presParOf" srcId="{07E39C86-FB85-4A38-A294-ECF56D2E3A9C}" destId="{37611EED-95FD-4E0F-9F99-44F5B0A6F76A}" srcOrd="1" destOrd="0" presId="urn:microsoft.com/office/officeart/2005/8/layout/vList5"/>
    <dgm:cxn modelId="{CFF02E95-62D2-4125-B520-1A2D519D081C}" type="presParOf" srcId="{07E39C86-FB85-4A38-A294-ECF56D2E3A9C}" destId="{F3721DD8-ED67-4177-8F6C-E473CF1C9AE8}" srcOrd="2" destOrd="0" presId="urn:microsoft.com/office/officeart/2005/8/layout/vList5"/>
    <dgm:cxn modelId="{40FF6D99-A5E9-426C-A793-142EB7C9E25F}" type="presParOf" srcId="{F3721DD8-ED67-4177-8F6C-E473CF1C9AE8}" destId="{DBCD7D09-0C36-4AB3-ABAA-2BDE160C615E}" srcOrd="0" destOrd="0" presId="urn:microsoft.com/office/officeart/2005/8/layout/vList5"/>
    <dgm:cxn modelId="{F1777FC9-66EC-4A0B-9B06-86F42E53542B}" type="presParOf" srcId="{F3721DD8-ED67-4177-8F6C-E473CF1C9AE8}" destId="{12B3B9A1-D371-44CB-864E-8C31CD87BCE3}" srcOrd="1" destOrd="0" presId="urn:microsoft.com/office/officeart/2005/8/layout/vList5"/>
    <dgm:cxn modelId="{6E2A3F55-136F-49C3-834A-4B5BE3416894}" type="presParOf" srcId="{07E39C86-FB85-4A38-A294-ECF56D2E3A9C}" destId="{7E0DD25A-423B-40B0-9726-9BCB21F21FB0}" srcOrd="3" destOrd="0" presId="urn:microsoft.com/office/officeart/2005/8/layout/vList5"/>
    <dgm:cxn modelId="{B9BED8F3-7E99-4601-8124-7C1F443DB7C7}" type="presParOf" srcId="{07E39C86-FB85-4A38-A294-ECF56D2E3A9C}" destId="{444BBFAD-98CC-45DD-AFDD-773CC985351F}" srcOrd="4" destOrd="0" presId="urn:microsoft.com/office/officeart/2005/8/layout/vList5"/>
    <dgm:cxn modelId="{08DECA91-3276-461B-9EDD-DFFD49B99E58}" type="presParOf" srcId="{444BBFAD-98CC-45DD-AFDD-773CC985351F}" destId="{752A9604-15DE-4EE7-82A0-A70195B35A82}" srcOrd="0" destOrd="0" presId="urn:microsoft.com/office/officeart/2005/8/layout/vList5"/>
    <dgm:cxn modelId="{31C35960-6000-441C-962D-AE53260F3D85}" type="presParOf" srcId="{444BBFAD-98CC-45DD-AFDD-773CC985351F}" destId="{C76B7D0F-04CE-4564-B8B8-F619D22F7726}" srcOrd="1" destOrd="0" presId="urn:microsoft.com/office/officeart/2005/8/layout/vList5"/>
    <dgm:cxn modelId="{16CD90DF-C6D0-42E7-934B-FB8572D5F779}" type="presParOf" srcId="{07E39C86-FB85-4A38-A294-ECF56D2E3A9C}" destId="{E7695D99-86B6-42DF-9E86-5D7461D91D60}" srcOrd="5" destOrd="0" presId="urn:microsoft.com/office/officeart/2005/8/layout/vList5"/>
    <dgm:cxn modelId="{DF763B54-107A-4B79-8434-2D2326CDCB88}" type="presParOf" srcId="{07E39C86-FB85-4A38-A294-ECF56D2E3A9C}" destId="{0CB0AC65-4BB9-482B-B64E-03A9B630557F}" srcOrd="6" destOrd="0" presId="urn:microsoft.com/office/officeart/2005/8/layout/vList5"/>
    <dgm:cxn modelId="{1E636BAB-C51C-42C0-B7DA-AC910782DB5E}" type="presParOf" srcId="{0CB0AC65-4BB9-482B-B64E-03A9B630557F}" destId="{F57D6E7B-C0C0-4A9E-A132-71239026A028}" srcOrd="0" destOrd="0" presId="urn:microsoft.com/office/officeart/2005/8/layout/vList5"/>
    <dgm:cxn modelId="{B7E2E189-4221-4404-8A10-758902AE88F2}" type="presParOf" srcId="{0CB0AC65-4BB9-482B-B64E-03A9B630557F}" destId="{706BA20D-822F-4027-B141-32CF9CAC70AA}" srcOrd="1" destOrd="0" presId="urn:microsoft.com/office/officeart/2005/8/layout/vList5"/>
    <dgm:cxn modelId="{F5ADE4D8-1441-4F26-B550-012FDFDD587F}" type="presParOf" srcId="{07E39C86-FB85-4A38-A294-ECF56D2E3A9C}" destId="{83C20A43-051C-4C05-9E0E-9DC10C70ABA8}" srcOrd="7" destOrd="0" presId="urn:microsoft.com/office/officeart/2005/8/layout/vList5"/>
    <dgm:cxn modelId="{E4589B7E-A93F-4DBB-9D66-5C61ADB59EC3}" type="presParOf" srcId="{07E39C86-FB85-4A38-A294-ECF56D2E3A9C}" destId="{E9A8D806-56AE-431B-82D3-09AEE600CF17}" srcOrd="8" destOrd="0" presId="urn:microsoft.com/office/officeart/2005/8/layout/vList5"/>
    <dgm:cxn modelId="{B05AF8E2-B262-4F05-9D09-29F0AE53DDE9}" type="presParOf" srcId="{E9A8D806-56AE-431B-82D3-09AEE600CF17}" destId="{6C63AF59-667C-4A59-969A-6B05FFDA3AFF}" srcOrd="0" destOrd="0" presId="urn:microsoft.com/office/officeart/2005/8/layout/vList5"/>
    <dgm:cxn modelId="{1C69AE4E-8BFB-4C11-953E-8604BB8315DF}" type="presParOf" srcId="{E9A8D806-56AE-431B-82D3-09AEE600CF17}" destId="{51F9F63D-96F7-4B4F-809B-C9F8B29A3B63}" srcOrd="1" destOrd="0" presId="urn:microsoft.com/office/officeart/2005/8/layout/vList5"/>
    <dgm:cxn modelId="{51029BD5-6DB5-439E-B281-8A684C80A32E}" type="presParOf" srcId="{07E39C86-FB85-4A38-A294-ECF56D2E3A9C}" destId="{C7AB38F3-D9A6-459E-B876-77D88EEAFE1B}" srcOrd="9" destOrd="0" presId="urn:microsoft.com/office/officeart/2005/8/layout/vList5"/>
    <dgm:cxn modelId="{17DAD4F0-8683-4F9C-B790-7FC44074048A}" type="presParOf" srcId="{07E39C86-FB85-4A38-A294-ECF56D2E3A9C}" destId="{9366B02F-3EB8-4A4E-8525-7FBAF99F2D96}" srcOrd="10" destOrd="0" presId="urn:microsoft.com/office/officeart/2005/8/layout/vList5"/>
    <dgm:cxn modelId="{AE391F98-678E-4E06-AA16-E96C87C3168B}" type="presParOf" srcId="{9366B02F-3EB8-4A4E-8525-7FBAF99F2D96}" destId="{EC0A9337-5098-44BC-8464-A37A90294A94}" srcOrd="0" destOrd="0" presId="urn:microsoft.com/office/officeart/2005/8/layout/vList5"/>
    <dgm:cxn modelId="{8A5F84AE-EFF1-4B22-8B8F-1F100847B5E2}" type="presParOf" srcId="{9366B02F-3EB8-4A4E-8525-7FBAF99F2D96}" destId="{8A227375-4B9F-4032-A3AC-A13782689832}" srcOrd="1" destOrd="0" presId="urn:microsoft.com/office/officeart/2005/8/layout/vList5"/>
    <dgm:cxn modelId="{5E290134-82A4-45E4-BC06-C2FB3F8694DC}" type="presParOf" srcId="{07E39C86-FB85-4A38-A294-ECF56D2E3A9C}" destId="{E9A697CC-A7B9-4B75-8F9E-D7F651941996}" srcOrd="11" destOrd="0" presId="urn:microsoft.com/office/officeart/2005/8/layout/vList5"/>
    <dgm:cxn modelId="{61ACFC02-BB1E-4701-BAFB-FAF8CEA5B893}" type="presParOf" srcId="{07E39C86-FB85-4A38-A294-ECF56D2E3A9C}" destId="{4AE4F276-48ED-4394-B22A-CA479B3B33C4}" srcOrd="12" destOrd="0" presId="urn:microsoft.com/office/officeart/2005/8/layout/vList5"/>
    <dgm:cxn modelId="{AAFB4B37-F45D-4E16-9F0E-D4C6BB7B30CB}" type="presParOf" srcId="{4AE4F276-48ED-4394-B22A-CA479B3B33C4}" destId="{67DFD990-1DF8-49A4-A9B9-872438C73B7E}" srcOrd="0" destOrd="0" presId="urn:microsoft.com/office/officeart/2005/8/layout/vList5"/>
    <dgm:cxn modelId="{4D1397E8-4DD0-4690-9272-97493D6DF9FE}" type="presParOf" srcId="{4AE4F276-48ED-4394-B22A-CA479B3B33C4}" destId="{C3F818B2-6A01-47E8-9A87-E0577CC293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2B028-7228-4D7B-BCCA-B4C949CBD55C}" type="doc">
      <dgm:prSet loTypeId="urn:microsoft.com/office/officeart/2018/2/layout/IconLabelList" loCatId="icon" qsTypeId="urn:microsoft.com/office/officeart/2005/8/quickstyle/simple1" qsCatId="simple" csTypeId="urn:microsoft.com/office/officeart/2005/8/colors/accent4_2" csCatId="accent4" phldr="1"/>
      <dgm:spPr/>
      <dgm:t>
        <a:bodyPr/>
        <a:lstStyle/>
        <a:p>
          <a:endParaRPr lang="en-US"/>
        </a:p>
      </dgm:t>
    </dgm:pt>
    <dgm:pt modelId="{D284D9E7-B4C0-4F8B-9B05-F2C2AF58AEA4}">
      <dgm:prSet custT="1"/>
      <dgm:spPr/>
      <dgm:t>
        <a:bodyPr/>
        <a:lstStyle/>
        <a:p>
          <a:pPr>
            <a:lnSpc>
              <a:spcPct val="100000"/>
            </a:lnSpc>
          </a:pPr>
          <a:r>
            <a:rPr lang="en-US" sz="1400" b="1" i="0" dirty="0">
              <a:latin typeface="Proxima Nova" panose="02000506030000020004" pitchFamily="2" charset="0"/>
            </a:rPr>
            <a:t>LSU Olinde Career Center</a:t>
          </a:r>
          <a:endParaRPr lang="en-US" sz="1400" b="1" dirty="0">
            <a:latin typeface="Proxima Nova" panose="02000506030000020004" pitchFamily="2" charset="0"/>
          </a:endParaRPr>
        </a:p>
      </dgm:t>
    </dgm:pt>
    <dgm:pt modelId="{4C08CF46-3571-48D8-917B-78F40EFB5EE2}" type="parTrans" cxnId="{443084FD-4332-4DFF-BEC6-FEB5BB5F0936}">
      <dgm:prSet/>
      <dgm:spPr/>
      <dgm:t>
        <a:bodyPr/>
        <a:lstStyle/>
        <a:p>
          <a:endParaRPr lang="en-US" sz="1400" b="1">
            <a:latin typeface="Proxima Nova" panose="02000506030000020004" pitchFamily="2" charset="0"/>
          </a:endParaRPr>
        </a:p>
      </dgm:t>
    </dgm:pt>
    <dgm:pt modelId="{72FC69B0-A2DB-4019-AC14-C152EBFDCC45}" type="sibTrans" cxnId="{443084FD-4332-4DFF-BEC6-FEB5BB5F0936}">
      <dgm:prSet/>
      <dgm:spPr/>
      <dgm:t>
        <a:bodyPr/>
        <a:lstStyle/>
        <a:p>
          <a:endParaRPr lang="en-US" sz="1400" b="1">
            <a:latin typeface="Proxima Nova" panose="02000506030000020004" pitchFamily="2" charset="0"/>
          </a:endParaRPr>
        </a:p>
      </dgm:t>
    </dgm:pt>
    <dgm:pt modelId="{7819D945-56F9-4DDD-B96E-A84515BA2C92}">
      <dgm:prSet custT="1"/>
      <dgm:spPr/>
      <dgm:t>
        <a:bodyPr/>
        <a:lstStyle/>
        <a:p>
          <a:pPr>
            <a:lnSpc>
              <a:spcPct val="100000"/>
            </a:lnSpc>
          </a:pPr>
          <a:r>
            <a:rPr lang="en-US" sz="1400" b="1" i="0" dirty="0">
              <a:latin typeface="Proxima Nova" panose="02000506030000020004" pitchFamily="2" charset="0"/>
            </a:rPr>
            <a:t>Center for Academic Success</a:t>
          </a:r>
          <a:endParaRPr lang="en-US" sz="1400" b="1" dirty="0">
            <a:latin typeface="Proxima Nova" panose="02000506030000020004" pitchFamily="2" charset="0"/>
          </a:endParaRPr>
        </a:p>
      </dgm:t>
    </dgm:pt>
    <dgm:pt modelId="{03F0E834-B860-42B0-A104-F1E129C6F291}" type="parTrans" cxnId="{E4BE1614-3B87-4B3C-B9FE-A6F2A3DDB98E}">
      <dgm:prSet/>
      <dgm:spPr/>
      <dgm:t>
        <a:bodyPr/>
        <a:lstStyle/>
        <a:p>
          <a:endParaRPr lang="en-US" sz="1400" b="1">
            <a:latin typeface="Proxima Nova" panose="02000506030000020004" pitchFamily="2" charset="0"/>
          </a:endParaRPr>
        </a:p>
      </dgm:t>
    </dgm:pt>
    <dgm:pt modelId="{7AE56B27-3157-4712-880E-2ECDA741ED7C}" type="sibTrans" cxnId="{E4BE1614-3B87-4B3C-B9FE-A6F2A3DDB98E}">
      <dgm:prSet/>
      <dgm:spPr/>
      <dgm:t>
        <a:bodyPr/>
        <a:lstStyle/>
        <a:p>
          <a:endParaRPr lang="en-US" sz="1400" b="1">
            <a:latin typeface="Proxima Nova" panose="02000506030000020004" pitchFamily="2" charset="0"/>
          </a:endParaRPr>
        </a:p>
      </dgm:t>
    </dgm:pt>
    <dgm:pt modelId="{2FF14959-57C2-4995-A2B5-0FBFFAEE2DA0}">
      <dgm:prSet custT="1"/>
      <dgm:spPr/>
      <dgm:t>
        <a:bodyPr/>
        <a:lstStyle/>
        <a:p>
          <a:pPr>
            <a:lnSpc>
              <a:spcPct val="100000"/>
            </a:lnSpc>
          </a:pPr>
          <a:r>
            <a:rPr lang="en-US" sz="1400" b="1" i="0" dirty="0">
              <a:latin typeface="Proxima Nova" panose="02000506030000020004" pitchFamily="2" charset="0"/>
            </a:rPr>
            <a:t>LSU Division of Engagement, Civil Rights &amp; Title IX</a:t>
          </a:r>
          <a:endParaRPr lang="en-US" sz="1400" b="1" dirty="0">
            <a:latin typeface="Proxima Nova" panose="02000506030000020004" pitchFamily="2" charset="0"/>
          </a:endParaRPr>
        </a:p>
      </dgm:t>
    </dgm:pt>
    <dgm:pt modelId="{C5D8750B-0D8A-4582-8B60-E24E1DF1988E}" type="parTrans" cxnId="{81498327-4AF7-4BD1-ACBB-E9BDB7E93EA7}">
      <dgm:prSet/>
      <dgm:spPr/>
      <dgm:t>
        <a:bodyPr/>
        <a:lstStyle/>
        <a:p>
          <a:endParaRPr lang="en-US" sz="1400" b="1">
            <a:latin typeface="Proxima Nova" panose="02000506030000020004" pitchFamily="2" charset="0"/>
          </a:endParaRPr>
        </a:p>
      </dgm:t>
    </dgm:pt>
    <dgm:pt modelId="{AD8D64E1-DE45-4A9B-8A66-F072E0746B6A}" type="sibTrans" cxnId="{81498327-4AF7-4BD1-ACBB-E9BDB7E93EA7}">
      <dgm:prSet/>
      <dgm:spPr/>
      <dgm:t>
        <a:bodyPr/>
        <a:lstStyle/>
        <a:p>
          <a:endParaRPr lang="en-US" sz="1400" b="1">
            <a:latin typeface="Proxima Nova" panose="02000506030000020004" pitchFamily="2" charset="0"/>
          </a:endParaRPr>
        </a:p>
      </dgm:t>
    </dgm:pt>
    <dgm:pt modelId="{399040CA-B4A8-4925-817B-0BF88A383BD5}">
      <dgm:prSet custT="1"/>
      <dgm:spPr/>
      <dgm:t>
        <a:bodyPr/>
        <a:lstStyle/>
        <a:p>
          <a:pPr>
            <a:lnSpc>
              <a:spcPct val="100000"/>
            </a:lnSpc>
          </a:pPr>
          <a:r>
            <a:rPr lang="en-US" sz="1400" b="1" i="0" dirty="0">
              <a:latin typeface="Proxima Nova" panose="02000506030000020004" pitchFamily="2" charset="0"/>
            </a:rPr>
            <a:t>Communication Across the Curriculum</a:t>
          </a:r>
          <a:endParaRPr lang="en-US" sz="1400" b="1" dirty="0">
            <a:latin typeface="Proxima Nova" panose="02000506030000020004" pitchFamily="2" charset="0"/>
          </a:endParaRPr>
        </a:p>
      </dgm:t>
    </dgm:pt>
    <dgm:pt modelId="{FD6747EA-4BEB-4F0C-A7E2-DCD8F2BF659B}" type="parTrans" cxnId="{D4CB6485-FA91-459A-A4E7-37BFE34D0039}">
      <dgm:prSet/>
      <dgm:spPr/>
      <dgm:t>
        <a:bodyPr/>
        <a:lstStyle/>
        <a:p>
          <a:endParaRPr lang="en-US" sz="1400" b="1">
            <a:latin typeface="Proxima Nova" panose="02000506030000020004" pitchFamily="2" charset="0"/>
          </a:endParaRPr>
        </a:p>
      </dgm:t>
    </dgm:pt>
    <dgm:pt modelId="{04950623-426E-4839-9201-D121B5E1CBEC}" type="sibTrans" cxnId="{D4CB6485-FA91-459A-A4E7-37BFE34D0039}">
      <dgm:prSet/>
      <dgm:spPr/>
      <dgm:t>
        <a:bodyPr/>
        <a:lstStyle/>
        <a:p>
          <a:endParaRPr lang="en-US" sz="1400" b="1">
            <a:latin typeface="Proxima Nova" panose="02000506030000020004" pitchFamily="2" charset="0"/>
          </a:endParaRPr>
        </a:p>
      </dgm:t>
    </dgm:pt>
    <dgm:pt modelId="{EE958632-CF2C-40B4-BD66-64BE366F7D26}">
      <dgm:prSet custT="1"/>
      <dgm:spPr/>
      <dgm:t>
        <a:bodyPr/>
        <a:lstStyle/>
        <a:p>
          <a:pPr>
            <a:lnSpc>
              <a:spcPct val="100000"/>
            </a:lnSpc>
          </a:pPr>
          <a:r>
            <a:rPr lang="en-US" sz="1400" b="1" i="0" dirty="0">
              <a:latin typeface="Proxima Nova" panose="02000506030000020004" pitchFamily="2" charset="0"/>
            </a:rPr>
            <a:t>LSU Student Health Center</a:t>
          </a:r>
          <a:endParaRPr lang="en-US" sz="1400" b="1" dirty="0">
            <a:latin typeface="Proxima Nova" panose="02000506030000020004" pitchFamily="2" charset="0"/>
          </a:endParaRPr>
        </a:p>
      </dgm:t>
    </dgm:pt>
    <dgm:pt modelId="{C83C97FD-4216-4B6C-A205-EFFF0433E66F}" type="parTrans" cxnId="{E8E48416-9A83-41C7-AD56-4F841AA7ED7D}">
      <dgm:prSet/>
      <dgm:spPr/>
      <dgm:t>
        <a:bodyPr/>
        <a:lstStyle/>
        <a:p>
          <a:endParaRPr lang="en-US" sz="1400" b="1">
            <a:latin typeface="Proxima Nova" panose="02000506030000020004" pitchFamily="2" charset="0"/>
          </a:endParaRPr>
        </a:p>
      </dgm:t>
    </dgm:pt>
    <dgm:pt modelId="{BEC59762-DD95-44F8-AC60-E27FF52F31C8}" type="sibTrans" cxnId="{E8E48416-9A83-41C7-AD56-4F841AA7ED7D}">
      <dgm:prSet/>
      <dgm:spPr/>
      <dgm:t>
        <a:bodyPr/>
        <a:lstStyle/>
        <a:p>
          <a:endParaRPr lang="en-US" sz="1400" b="1">
            <a:latin typeface="Proxima Nova" panose="02000506030000020004" pitchFamily="2" charset="0"/>
          </a:endParaRPr>
        </a:p>
      </dgm:t>
    </dgm:pt>
    <dgm:pt modelId="{F852C00E-4477-4209-AC46-EF56773EBB1C}">
      <dgm:prSet custT="1"/>
      <dgm:spPr/>
      <dgm:t>
        <a:bodyPr/>
        <a:lstStyle/>
        <a:p>
          <a:pPr>
            <a:lnSpc>
              <a:spcPct val="100000"/>
            </a:lnSpc>
          </a:pPr>
          <a:r>
            <a:rPr lang="en-US" sz="1400" b="1" dirty="0">
              <a:latin typeface="Proxima Nova" panose="02000506030000020004" pitchFamily="2" charset="0"/>
            </a:rPr>
            <a:t>LSU Food Pantry</a:t>
          </a:r>
        </a:p>
      </dgm:t>
    </dgm:pt>
    <dgm:pt modelId="{53F9216A-3A2C-42C1-A94E-814768CD303D}" type="parTrans" cxnId="{71E29A5E-40EB-4006-B5F8-6076C1966D65}">
      <dgm:prSet/>
      <dgm:spPr/>
      <dgm:t>
        <a:bodyPr/>
        <a:lstStyle/>
        <a:p>
          <a:endParaRPr lang="en-US" sz="1400" b="1">
            <a:latin typeface="Proxima Nova" panose="02000506030000020004" pitchFamily="2" charset="0"/>
          </a:endParaRPr>
        </a:p>
      </dgm:t>
    </dgm:pt>
    <dgm:pt modelId="{03B9D016-417D-4E0B-9AD1-0CC6903F811C}" type="sibTrans" cxnId="{71E29A5E-40EB-4006-B5F8-6076C1966D65}">
      <dgm:prSet/>
      <dgm:spPr/>
      <dgm:t>
        <a:bodyPr/>
        <a:lstStyle/>
        <a:p>
          <a:endParaRPr lang="en-US" sz="1400" b="1">
            <a:latin typeface="Proxima Nova" panose="02000506030000020004" pitchFamily="2" charset="0"/>
          </a:endParaRPr>
        </a:p>
      </dgm:t>
    </dgm:pt>
    <dgm:pt modelId="{9485BE62-7596-C544-A22A-F1EE71EB563A}">
      <dgm:prSet custT="1"/>
      <dgm:spPr/>
      <dgm:t>
        <a:bodyPr/>
        <a:lstStyle/>
        <a:p>
          <a:pPr>
            <a:lnSpc>
              <a:spcPct val="100000"/>
            </a:lnSpc>
          </a:pPr>
          <a:r>
            <a:rPr lang="en-US" sz="1400" b="1" dirty="0">
              <a:latin typeface="Proxima Nova" panose="02000506030000020004" pitchFamily="2" charset="0"/>
            </a:rPr>
            <a:t>LSU Libraries</a:t>
          </a:r>
        </a:p>
      </dgm:t>
    </dgm:pt>
    <dgm:pt modelId="{4900C951-87FC-3C42-84E3-F3F11AA1E174}" type="parTrans" cxnId="{DB7AC911-F103-8E40-9E64-8F43F89A7FEB}">
      <dgm:prSet/>
      <dgm:spPr/>
      <dgm:t>
        <a:bodyPr/>
        <a:lstStyle/>
        <a:p>
          <a:endParaRPr lang="en-US" sz="1400" b="1">
            <a:latin typeface="Proxima Nova" panose="02000506030000020004" pitchFamily="2" charset="0"/>
          </a:endParaRPr>
        </a:p>
      </dgm:t>
    </dgm:pt>
    <dgm:pt modelId="{7A8611FE-AB10-7A4C-8E87-8C01DEE405C6}" type="sibTrans" cxnId="{DB7AC911-F103-8E40-9E64-8F43F89A7FEB}">
      <dgm:prSet/>
      <dgm:spPr/>
      <dgm:t>
        <a:bodyPr/>
        <a:lstStyle/>
        <a:p>
          <a:endParaRPr lang="en-US" sz="1400" b="1">
            <a:latin typeface="Proxima Nova" panose="02000506030000020004" pitchFamily="2" charset="0"/>
          </a:endParaRPr>
        </a:p>
      </dgm:t>
    </dgm:pt>
    <dgm:pt modelId="{42CFD0ED-CF50-734A-8257-91AA5E8B4D83}">
      <dgm:prSet custT="1"/>
      <dgm:spPr/>
      <dgm:t>
        <a:bodyPr/>
        <a:lstStyle/>
        <a:p>
          <a:pPr>
            <a:lnSpc>
              <a:spcPct val="100000"/>
            </a:lnSpc>
          </a:pPr>
          <a:r>
            <a:rPr lang="en-US" sz="1400" b="1" dirty="0">
              <a:latin typeface="Proxima Nova" panose="02000506030000020004" pitchFamily="2" charset="0"/>
            </a:rPr>
            <a:t>Office of Research &amp; Economic Development</a:t>
          </a:r>
        </a:p>
      </dgm:t>
    </dgm:pt>
    <dgm:pt modelId="{C883A4CD-DB46-3D46-86A4-B9D9D90CCA2C}" type="parTrans" cxnId="{DCB85F4E-F5A5-8B4C-B492-7EC1D4AD2BF4}">
      <dgm:prSet/>
      <dgm:spPr/>
      <dgm:t>
        <a:bodyPr/>
        <a:lstStyle/>
        <a:p>
          <a:endParaRPr lang="en-US" sz="1400" b="1">
            <a:latin typeface="Proxima Nova" panose="02000506030000020004" pitchFamily="2" charset="0"/>
          </a:endParaRPr>
        </a:p>
      </dgm:t>
    </dgm:pt>
    <dgm:pt modelId="{C26DF70C-837E-8A4A-904A-EF32B025EFDF}" type="sibTrans" cxnId="{DCB85F4E-F5A5-8B4C-B492-7EC1D4AD2BF4}">
      <dgm:prSet/>
      <dgm:spPr/>
      <dgm:t>
        <a:bodyPr/>
        <a:lstStyle/>
        <a:p>
          <a:endParaRPr lang="en-US" sz="1400" b="1">
            <a:latin typeface="Proxima Nova" panose="02000506030000020004" pitchFamily="2" charset="0"/>
          </a:endParaRPr>
        </a:p>
      </dgm:t>
    </dgm:pt>
    <dgm:pt modelId="{B89D39B1-D014-354D-9307-C01B26D4AC60}">
      <dgm:prSet custT="1"/>
      <dgm:spPr/>
      <dgm:t>
        <a:bodyPr/>
        <a:lstStyle/>
        <a:p>
          <a:pPr>
            <a:lnSpc>
              <a:spcPct val="100000"/>
            </a:lnSpc>
          </a:pPr>
          <a:r>
            <a:rPr lang="en-US" sz="1400" b="1" dirty="0">
              <a:latin typeface="Proxima Nova" panose="02000506030000020004" pitchFamily="2" charset="0"/>
            </a:rPr>
            <a:t>Office of Undergraduate Research</a:t>
          </a:r>
        </a:p>
      </dgm:t>
    </dgm:pt>
    <dgm:pt modelId="{69F29D5F-DF84-D141-A318-A9BA44FF3F30}" type="parTrans" cxnId="{C8CFBE49-15D4-C741-AB35-11221F6C3DEA}">
      <dgm:prSet/>
      <dgm:spPr/>
      <dgm:t>
        <a:bodyPr/>
        <a:lstStyle/>
        <a:p>
          <a:endParaRPr lang="en-US" sz="1400" b="1">
            <a:latin typeface="Proxima Nova" panose="02000506030000020004" pitchFamily="2" charset="0"/>
          </a:endParaRPr>
        </a:p>
      </dgm:t>
    </dgm:pt>
    <dgm:pt modelId="{1876EB6D-1A0B-6A46-86FC-E352664DC214}" type="sibTrans" cxnId="{C8CFBE49-15D4-C741-AB35-11221F6C3DEA}">
      <dgm:prSet/>
      <dgm:spPr/>
      <dgm:t>
        <a:bodyPr/>
        <a:lstStyle/>
        <a:p>
          <a:endParaRPr lang="en-US" sz="1400" b="1">
            <a:latin typeface="Proxima Nova" panose="02000506030000020004" pitchFamily="2" charset="0"/>
          </a:endParaRPr>
        </a:p>
      </dgm:t>
    </dgm:pt>
    <dgm:pt modelId="{DF4CECDD-0ACF-FE4E-847A-EE6670F9A1F6}">
      <dgm:prSet custT="1"/>
      <dgm:spPr/>
      <dgm:t>
        <a:bodyPr/>
        <a:lstStyle/>
        <a:p>
          <a:pPr>
            <a:lnSpc>
              <a:spcPct val="100000"/>
            </a:lnSpc>
          </a:pPr>
          <a:r>
            <a:rPr lang="en-US" sz="1400" b="1" dirty="0">
              <a:latin typeface="Proxima Nova" panose="02000506030000020004" pitchFamily="2" charset="0"/>
            </a:rPr>
            <a:t>Office of Academic Affairs</a:t>
          </a:r>
        </a:p>
      </dgm:t>
    </dgm:pt>
    <dgm:pt modelId="{F9EAB14B-6CF5-D544-AA94-27BB1C545A6B}" type="parTrans" cxnId="{85984283-4885-4F45-A288-9966D48ED8EA}">
      <dgm:prSet/>
      <dgm:spPr/>
      <dgm:t>
        <a:bodyPr/>
        <a:lstStyle/>
        <a:p>
          <a:endParaRPr lang="en-US" sz="1400" b="1">
            <a:latin typeface="Proxima Nova" panose="02000506030000020004" pitchFamily="2" charset="0"/>
          </a:endParaRPr>
        </a:p>
      </dgm:t>
    </dgm:pt>
    <dgm:pt modelId="{A434A66B-A7AF-9340-87B8-41F8E4430057}" type="sibTrans" cxnId="{85984283-4885-4F45-A288-9966D48ED8EA}">
      <dgm:prSet/>
      <dgm:spPr/>
      <dgm:t>
        <a:bodyPr/>
        <a:lstStyle/>
        <a:p>
          <a:endParaRPr lang="en-US" sz="1400" b="1">
            <a:latin typeface="Proxima Nova" panose="02000506030000020004" pitchFamily="2" charset="0"/>
          </a:endParaRPr>
        </a:p>
      </dgm:t>
    </dgm:pt>
    <dgm:pt modelId="{134E74B0-78B8-4DE5-A8C8-FF5A2B6F7164}" type="pres">
      <dgm:prSet presAssocID="{0782B028-7228-4D7B-BCCA-B4C949CBD55C}" presName="root" presStyleCnt="0">
        <dgm:presLayoutVars>
          <dgm:dir/>
          <dgm:resizeHandles val="exact"/>
        </dgm:presLayoutVars>
      </dgm:prSet>
      <dgm:spPr/>
    </dgm:pt>
    <dgm:pt modelId="{2F90CDDF-943C-4B84-85F3-79040B9A4FF2}" type="pres">
      <dgm:prSet presAssocID="{D284D9E7-B4C0-4F8B-9B05-F2C2AF58AEA4}" presName="compNode" presStyleCnt="0"/>
      <dgm:spPr/>
    </dgm:pt>
    <dgm:pt modelId="{EE541EC4-4D21-43DE-A90D-29A04D30160F}" type="pres">
      <dgm:prSet presAssocID="{D284D9E7-B4C0-4F8B-9B05-F2C2AF58AEA4}" presName="iconRect" presStyleLbl="node1" presStyleIdx="0" presStyleCnt="10"/>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Office worker male with solid fill"/>
        </a:ext>
      </dgm:extLst>
    </dgm:pt>
    <dgm:pt modelId="{2D653CE9-B770-4AB6-AF03-664EABA33CFB}" type="pres">
      <dgm:prSet presAssocID="{D284D9E7-B4C0-4F8B-9B05-F2C2AF58AEA4}" presName="spaceRect" presStyleCnt="0"/>
      <dgm:spPr/>
    </dgm:pt>
    <dgm:pt modelId="{EA7AA1D9-16EE-4640-BA7D-59438E7BA360}" type="pres">
      <dgm:prSet presAssocID="{D284D9E7-B4C0-4F8B-9B05-F2C2AF58AEA4}" presName="textRect" presStyleLbl="revTx" presStyleIdx="0" presStyleCnt="10">
        <dgm:presLayoutVars>
          <dgm:chMax val="1"/>
          <dgm:chPref val="1"/>
        </dgm:presLayoutVars>
      </dgm:prSet>
      <dgm:spPr/>
    </dgm:pt>
    <dgm:pt modelId="{D8CD5193-9B6A-407E-AE27-B351F1968FD9}" type="pres">
      <dgm:prSet presAssocID="{72FC69B0-A2DB-4019-AC14-C152EBFDCC45}" presName="sibTrans" presStyleCnt="0"/>
      <dgm:spPr/>
    </dgm:pt>
    <dgm:pt modelId="{78692EE9-1755-4981-85AC-32D123BD80A0}" type="pres">
      <dgm:prSet presAssocID="{7819D945-56F9-4DDD-B96E-A84515BA2C92}" presName="compNode" presStyleCnt="0"/>
      <dgm:spPr/>
    </dgm:pt>
    <dgm:pt modelId="{DBFDE805-2ED1-4E85-87C6-0095DD23F267}" type="pres">
      <dgm:prSet presAssocID="{7819D945-56F9-4DDD-B96E-A84515BA2C92}" presName="iconRect" presStyleLbl="node1" presStyleIdx="1" presStyleCnt="10"/>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success with solid fill"/>
        </a:ext>
      </dgm:extLst>
    </dgm:pt>
    <dgm:pt modelId="{282D80E6-D6FD-48B2-8E30-90D7AA573702}" type="pres">
      <dgm:prSet presAssocID="{7819D945-56F9-4DDD-B96E-A84515BA2C92}" presName="spaceRect" presStyleCnt="0"/>
      <dgm:spPr/>
    </dgm:pt>
    <dgm:pt modelId="{FEE0687E-A984-47BC-9EE1-985768932E4C}" type="pres">
      <dgm:prSet presAssocID="{7819D945-56F9-4DDD-B96E-A84515BA2C92}" presName="textRect" presStyleLbl="revTx" presStyleIdx="1" presStyleCnt="10" custScaleX="91596">
        <dgm:presLayoutVars>
          <dgm:chMax val="1"/>
          <dgm:chPref val="1"/>
        </dgm:presLayoutVars>
      </dgm:prSet>
      <dgm:spPr/>
    </dgm:pt>
    <dgm:pt modelId="{81DFE96D-2E4C-4F29-AA94-C5565547D5CA}" type="pres">
      <dgm:prSet presAssocID="{7AE56B27-3157-4712-880E-2ECDA741ED7C}" presName="sibTrans" presStyleCnt="0"/>
      <dgm:spPr/>
    </dgm:pt>
    <dgm:pt modelId="{216AED3A-52BA-4688-B789-06F819ADFE74}" type="pres">
      <dgm:prSet presAssocID="{2FF14959-57C2-4995-A2B5-0FBFFAEE2DA0}" presName="compNode" presStyleCnt="0"/>
      <dgm:spPr/>
    </dgm:pt>
    <dgm:pt modelId="{A2C691F9-B9AF-4C97-B746-98D2892F1BBE}" type="pres">
      <dgm:prSet presAssocID="{2FF14959-57C2-4995-A2B5-0FBFFAEE2DA0}" presName="iconRect" presStyleLbl="node1" presStyleIdx="2" presStyleCnt="10"/>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ibbon"/>
        </a:ext>
      </dgm:extLst>
    </dgm:pt>
    <dgm:pt modelId="{ABE3E3D1-054D-4D80-AACE-D23F801298C9}" type="pres">
      <dgm:prSet presAssocID="{2FF14959-57C2-4995-A2B5-0FBFFAEE2DA0}" presName="spaceRect" presStyleCnt="0"/>
      <dgm:spPr/>
    </dgm:pt>
    <dgm:pt modelId="{ADB8D77B-A326-4CC1-908F-E5B5B36E8F01}" type="pres">
      <dgm:prSet presAssocID="{2FF14959-57C2-4995-A2B5-0FBFFAEE2DA0}" presName="textRect" presStyleLbl="revTx" presStyleIdx="2" presStyleCnt="10">
        <dgm:presLayoutVars>
          <dgm:chMax val="1"/>
          <dgm:chPref val="1"/>
        </dgm:presLayoutVars>
      </dgm:prSet>
      <dgm:spPr/>
    </dgm:pt>
    <dgm:pt modelId="{86ED9909-1C55-4F3B-85BB-02682BED831C}" type="pres">
      <dgm:prSet presAssocID="{AD8D64E1-DE45-4A9B-8A66-F072E0746B6A}" presName="sibTrans" presStyleCnt="0"/>
      <dgm:spPr/>
    </dgm:pt>
    <dgm:pt modelId="{A11DC46C-9500-4033-8C15-6D1DF86A38C2}" type="pres">
      <dgm:prSet presAssocID="{399040CA-B4A8-4925-817B-0BF88A383BD5}" presName="compNode" presStyleCnt="0"/>
      <dgm:spPr/>
    </dgm:pt>
    <dgm:pt modelId="{7E31B5E7-99D5-49F7-ADC2-91366BCE2772}" type="pres">
      <dgm:prSet presAssocID="{399040CA-B4A8-4925-817B-0BF88A383BD5}" presName="iconRect" presStyleLbl="node1" presStyleIdx="3" presStyleCnt="10" custScaleX="179503" custScaleY="14398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7C0E2971-3276-4114-8EE9-91CD1074F0F9}" type="pres">
      <dgm:prSet presAssocID="{399040CA-B4A8-4925-817B-0BF88A383BD5}" presName="spaceRect" presStyleCnt="0"/>
      <dgm:spPr/>
    </dgm:pt>
    <dgm:pt modelId="{1D6C4EAE-D0D5-4B65-8D00-C246B2A531C6}" type="pres">
      <dgm:prSet presAssocID="{399040CA-B4A8-4925-817B-0BF88A383BD5}" presName="textRect" presStyleLbl="revTx" presStyleIdx="3" presStyleCnt="10">
        <dgm:presLayoutVars>
          <dgm:chMax val="1"/>
          <dgm:chPref val="1"/>
        </dgm:presLayoutVars>
      </dgm:prSet>
      <dgm:spPr/>
    </dgm:pt>
    <dgm:pt modelId="{E7A92646-8240-49CA-A891-1FC3B5F370E2}" type="pres">
      <dgm:prSet presAssocID="{04950623-426E-4839-9201-D121B5E1CBEC}" presName="sibTrans" presStyleCnt="0"/>
      <dgm:spPr/>
    </dgm:pt>
    <dgm:pt modelId="{CBE085DF-0BF9-4FAA-AB91-885DDE2803BF}" type="pres">
      <dgm:prSet presAssocID="{EE958632-CF2C-40B4-BD66-64BE366F7D26}" presName="compNode" presStyleCnt="0"/>
      <dgm:spPr/>
    </dgm:pt>
    <dgm:pt modelId="{9442202E-3430-4362-A7E0-92C06A41B78D}" type="pres">
      <dgm:prSet presAssocID="{EE958632-CF2C-40B4-BD66-64BE366F7D26}" presName="iconRect" presStyleLbl="node1" presStyleIdx="4" presStyleCnt="10" custScaleX="126491" custScaleY="13949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tethoscope"/>
        </a:ext>
      </dgm:extLst>
    </dgm:pt>
    <dgm:pt modelId="{2576F3D0-48DF-4309-B59F-BDED1FD280FF}" type="pres">
      <dgm:prSet presAssocID="{EE958632-CF2C-40B4-BD66-64BE366F7D26}" presName="spaceRect" presStyleCnt="0"/>
      <dgm:spPr/>
    </dgm:pt>
    <dgm:pt modelId="{C6924046-1E20-4E96-B813-67BE2FBC6C6E}" type="pres">
      <dgm:prSet presAssocID="{EE958632-CF2C-40B4-BD66-64BE366F7D26}" presName="textRect" presStyleLbl="revTx" presStyleIdx="4" presStyleCnt="10">
        <dgm:presLayoutVars>
          <dgm:chMax val="1"/>
          <dgm:chPref val="1"/>
        </dgm:presLayoutVars>
      </dgm:prSet>
      <dgm:spPr/>
    </dgm:pt>
    <dgm:pt modelId="{E52E032F-1501-47F8-8BAD-83D02F785848}" type="pres">
      <dgm:prSet presAssocID="{BEC59762-DD95-44F8-AC60-E27FF52F31C8}" presName="sibTrans" presStyleCnt="0"/>
      <dgm:spPr/>
    </dgm:pt>
    <dgm:pt modelId="{F59206F8-64C6-4F2A-873A-388A8A303AF2}" type="pres">
      <dgm:prSet presAssocID="{F852C00E-4477-4209-AC46-EF56773EBB1C}" presName="compNode" presStyleCnt="0"/>
      <dgm:spPr/>
    </dgm:pt>
    <dgm:pt modelId="{986E30C6-56FA-475E-8723-A2BA28740A8C}" type="pres">
      <dgm:prSet presAssocID="{F852C00E-4477-4209-AC46-EF56773EBB1C}" presName="iconRect" presStyleLbl="node1" presStyleIdx="5" presStyleCnt="10" custScaleX="152669" custScaleY="11469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1E1C2107-473C-43AB-B3DF-AC6EE0638726}" type="pres">
      <dgm:prSet presAssocID="{F852C00E-4477-4209-AC46-EF56773EBB1C}" presName="spaceRect" presStyleCnt="0"/>
      <dgm:spPr/>
    </dgm:pt>
    <dgm:pt modelId="{E3E170E3-50DF-466E-89AE-AF99BA6170B2}" type="pres">
      <dgm:prSet presAssocID="{F852C00E-4477-4209-AC46-EF56773EBB1C}" presName="textRect" presStyleLbl="revTx" presStyleIdx="5" presStyleCnt="10">
        <dgm:presLayoutVars>
          <dgm:chMax val="1"/>
          <dgm:chPref val="1"/>
        </dgm:presLayoutVars>
      </dgm:prSet>
      <dgm:spPr/>
    </dgm:pt>
    <dgm:pt modelId="{5FF7FE83-6A16-E649-A993-83321B3E157C}" type="pres">
      <dgm:prSet presAssocID="{03B9D016-417D-4E0B-9AD1-0CC6903F811C}" presName="sibTrans" presStyleCnt="0"/>
      <dgm:spPr/>
    </dgm:pt>
    <dgm:pt modelId="{7D7779BB-6F8B-D54A-A82F-D79A9A5510C9}" type="pres">
      <dgm:prSet presAssocID="{9485BE62-7596-C544-A22A-F1EE71EB563A}" presName="compNode" presStyleCnt="0"/>
      <dgm:spPr/>
    </dgm:pt>
    <dgm:pt modelId="{C0BEF3EB-15D3-7F48-B165-DE288E135AAA}" type="pres">
      <dgm:prSet presAssocID="{9485BE62-7596-C544-A22A-F1EE71EB563A}" presName="iconRect" presStyleLbl="node1" presStyleIdx="6" presStyleCnt="10"/>
      <dgm:spPr>
        <a:blipFill>
          <a:blip xmlns:r="http://schemas.openxmlformats.org/officeDocument/2006/relationships">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ooks with solid fill"/>
        </a:ext>
      </dgm:extLst>
    </dgm:pt>
    <dgm:pt modelId="{D145DA52-410F-5141-A5A8-D642EB8A9EEE}" type="pres">
      <dgm:prSet presAssocID="{9485BE62-7596-C544-A22A-F1EE71EB563A}" presName="spaceRect" presStyleCnt="0"/>
      <dgm:spPr/>
    </dgm:pt>
    <dgm:pt modelId="{00336271-FE14-B14B-BC84-4AF28A4287FC}" type="pres">
      <dgm:prSet presAssocID="{9485BE62-7596-C544-A22A-F1EE71EB563A}" presName="textRect" presStyleLbl="revTx" presStyleIdx="6" presStyleCnt="10">
        <dgm:presLayoutVars>
          <dgm:chMax val="1"/>
          <dgm:chPref val="1"/>
        </dgm:presLayoutVars>
      </dgm:prSet>
      <dgm:spPr/>
    </dgm:pt>
    <dgm:pt modelId="{F1B383B6-0AAD-2C4A-98AA-2FB78B65011A}" type="pres">
      <dgm:prSet presAssocID="{7A8611FE-AB10-7A4C-8E87-8C01DEE405C6}" presName="sibTrans" presStyleCnt="0"/>
      <dgm:spPr/>
    </dgm:pt>
    <dgm:pt modelId="{8BC055EF-C0A7-CB4C-AA6E-600C935F5713}" type="pres">
      <dgm:prSet presAssocID="{42CFD0ED-CF50-734A-8257-91AA5E8B4D83}" presName="compNode" presStyleCnt="0"/>
      <dgm:spPr/>
    </dgm:pt>
    <dgm:pt modelId="{34141039-1D52-C749-9E59-95864B01A7AB}" type="pres">
      <dgm:prSet presAssocID="{42CFD0ED-CF50-734A-8257-91AA5E8B4D83}" presName="iconRect" presStyleLbl="node1" presStyleIdx="7" presStyleCnt="10"/>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search with solid fill"/>
        </a:ext>
      </dgm:extLst>
    </dgm:pt>
    <dgm:pt modelId="{319923BF-44B0-6C4C-B342-6558220BC242}" type="pres">
      <dgm:prSet presAssocID="{42CFD0ED-CF50-734A-8257-91AA5E8B4D83}" presName="spaceRect" presStyleCnt="0"/>
      <dgm:spPr/>
    </dgm:pt>
    <dgm:pt modelId="{8B70EE67-BDDD-454A-BF79-B4D1552D4E44}" type="pres">
      <dgm:prSet presAssocID="{42CFD0ED-CF50-734A-8257-91AA5E8B4D83}" presName="textRect" presStyleLbl="revTx" presStyleIdx="7" presStyleCnt="10" custScaleX="122956">
        <dgm:presLayoutVars>
          <dgm:chMax val="1"/>
          <dgm:chPref val="1"/>
        </dgm:presLayoutVars>
      </dgm:prSet>
      <dgm:spPr/>
    </dgm:pt>
    <dgm:pt modelId="{1190F990-CF01-0D4A-B389-E3305F250DE1}" type="pres">
      <dgm:prSet presAssocID="{C26DF70C-837E-8A4A-904A-EF32B025EFDF}" presName="sibTrans" presStyleCnt="0"/>
      <dgm:spPr/>
    </dgm:pt>
    <dgm:pt modelId="{64C08B41-970C-BC45-B623-A69738676BC2}" type="pres">
      <dgm:prSet presAssocID="{B89D39B1-D014-354D-9307-C01B26D4AC60}" presName="compNode" presStyleCnt="0"/>
      <dgm:spPr/>
    </dgm:pt>
    <dgm:pt modelId="{B99720D5-DAC2-4E4C-9AD7-1BE9793A8ED2}" type="pres">
      <dgm:prSet presAssocID="{B89D39B1-D014-354D-9307-C01B26D4AC60}" presName="iconRect" presStyleLbl="node1" presStyleIdx="8" presStyleCnt="1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cientist female with solid fill"/>
        </a:ext>
      </dgm:extLst>
    </dgm:pt>
    <dgm:pt modelId="{7135EC3E-F977-EB48-B834-BFC875799573}" type="pres">
      <dgm:prSet presAssocID="{B89D39B1-D014-354D-9307-C01B26D4AC60}" presName="spaceRect" presStyleCnt="0"/>
      <dgm:spPr/>
    </dgm:pt>
    <dgm:pt modelId="{CB4E8C3F-DFC7-4144-9733-8325A518FA21}" type="pres">
      <dgm:prSet presAssocID="{B89D39B1-D014-354D-9307-C01B26D4AC60}" presName="textRect" presStyleLbl="revTx" presStyleIdx="8" presStyleCnt="10">
        <dgm:presLayoutVars>
          <dgm:chMax val="1"/>
          <dgm:chPref val="1"/>
        </dgm:presLayoutVars>
      </dgm:prSet>
      <dgm:spPr/>
    </dgm:pt>
    <dgm:pt modelId="{C8C41325-C6C7-C84B-87E0-2D31986B5708}" type="pres">
      <dgm:prSet presAssocID="{1876EB6D-1A0B-6A46-86FC-E352664DC214}" presName="sibTrans" presStyleCnt="0"/>
      <dgm:spPr/>
    </dgm:pt>
    <dgm:pt modelId="{E5A6C54E-AB85-E149-A69D-84799E4A2C2A}" type="pres">
      <dgm:prSet presAssocID="{DF4CECDD-0ACF-FE4E-847A-EE6670F9A1F6}" presName="compNode" presStyleCnt="0"/>
      <dgm:spPr/>
    </dgm:pt>
    <dgm:pt modelId="{811740D3-9D10-4946-8F16-4D4DE01045A2}" type="pres">
      <dgm:prSet presAssocID="{DF4CECDD-0ACF-FE4E-847A-EE6670F9A1F6}" presName="iconRect" presStyleLbl="node1" presStyleIdx="9" presStyleCnt="1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assroom with solid fill"/>
        </a:ext>
      </dgm:extLst>
    </dgm:pt>
    <dgm:pt modelId="{A5EE8EBD-062F-9A48-BF4D-98CF4794D913}" type="pres">
      <dgm:prSet presAssocID="{DF4CECDD-0ACF-FE4E-847A-EE6670F9A1F6}" presName="spaceRect" presStyleCnt="0"/>
      <dgm:spPr/>
    </dgm:pt>
    <dgm:pt modelId="{5CDF0A39-B123-7947-8325-AA64DCC9E49C}" type="pres">
      <dgm:prSet presAssocID="{DF4CECDD-0ACF-FE4E-847A-EE6670F9A1F6}" presName="textRect" presStyleLbl="revTx" presStyleIdx="9" presStyleCnt="10">
        <dgm:presLayoutVars>
          <dgm:chMax val="1"/>
          <dgm:chPref val="1"/>
        </dgm:presLayoutVars>
      </dgm:prSet>
      <dgm:spPr/>
    </dgm:pt>
  </dgm:ptLst>
  <dgm:cxnLst>
    <dgm:cxn modelId="{6A2C6608-6D6C-467B-B7AC-73025D91165C}" type="presOf" srcId="{2FF14959-57C2-4995-A2B5-0FBFFAEE2DA0}" destId="{ADB8D77B-A326-4CC1-908F-E5B5B36E8F01}" srcOrd="0" destOrd="0" presId="urn:microsoft.com/office/officeart/2018/2/layout/IconLabelList"/>
    <dgm:cxn modelId="{6E16850A-CD9F-8643-913B-8E20ABD5CEDE}" type="presOf" srcId="{DF4CECDD-0ACF-FE4E-847A-EE6670F9A1F6}" destId="{5CDF0A39-B123-7947-8325-AA64DCC9E49C}" srcOrd="0" destOrd="0" presId="urn:microsoft.com/office/officeart/2018/2/layout/IconLabelList"/>
    <dgm:cxn modelId="{DB7AC911-F103-8E40-9E64-8F43F89A7FEB}" srcId="{0782B028-7228-4D7B-BCCA-B4C949CBD55C}" destId="{9485BE62-7596-C544-A22A-F1EE71EB563A}" srcOrd="6" destOrd="0" parTransId="{4900C951-87FC-3C42-84E3-F3F11AA1E174}" sibTransId="{7A8611FE-AB10-7A4C-8E87-8C01DEE405C6}"/>
    <dgm:cxn modelId="{E4BE1614-3B87-4B3C-B9FE-A6F2A3DDB98E}" srcId="{0782B028-7228-4D7B-BCCA-B4C949CBD55C}" destId="{7819D945-56F9-4DDD-B96E-A84515BA2C92}" srcOrd="1" destOrd="0" parTransId="{03F0E834-B860-42B0-A104-F1E129C6F291}" sibTransId="{7AE56B27-3157-4712-880E-2ECDA741ED7C}"/>
    <dgm:cxn modelId="{E8E48416-9A83-41C7-AD56-4F841AA7ED7D}" srcId="{0782B028-7228-4D7B-BCCA-B4C949CBD55C}" destId="{EE958632-CF2C-40B4-BD66-64BE366F7D26}" srcOrd="4" destOrd="0" parTransId="{C83C97FD-4216-4B6C-A205-EFFF0433E66F}" sibTransId="{BEC59762-DD95-44F8-AC60-E27FF52F31C8}"/>
    <dgm:cxn modelId="{81498327-4AF7-4BD1-ACBB-E9BDB7E93EA7}" srcId="{0782B028-7228-4D7B-BCCA-B4C949CBD55C}" destId="{2FF14959-57C2-4995-A2B5-0FBFFAEE2DA0}" srcOrd="2" destOrd="0" parTransId="{C5D8750B-0D8A-4582-8B60-E24E1DF1988E}" sibTransId="{AD8D64E1-DE45-4A9B-8A66-F072E0746B6A}"/>
    <dgm:cxn modelId="{7C9FF237-C435-4121-BC6B-42ACFF24BCD2}" type="presOf" srcId="{F852C00E-4477-4209-AC46-EF56773EBB1C}" destId="{E3E170E3-50DF-466E-89AE-AF99BA6170B2}" srcOrd="0" destOrd="0" presId="urn:microsoft.com/office/officeart/2018/2/layout/IconLabelList"/>
    <dgm:cxn modelId="{A456A73E-1348-4F9D-BF4D-859D649C202E}" type="presOf" srcId="{EE958632-CF2C-40B4-BD66-64BE366F7D26}" destId="{C6924046-1E20-4E96-B813-67BE2FBC6C6E}" srcOrd="0" destOrd="0" presId="urn:microsoft.com/office/officeart/2018/2/layout/IconLabelList"/>
    <dgm:cxn modelId="{71E29A5E-40EB-4006-B5F8-6076C1966D65}" srcId="{0782B028-7228-4D7B-BCCA-B4C949CBD55C}" destId="{F852C00E-4477-4209-AC46-EF56773EBB1C}" srcOrd="5" destOrd="0" parTransId="{53F9216A-3A2C-42C1-A94E-814768CD303D}" sibTransId="{03B9D016-417D-4E0B-9AD1-0CC6903F811C}"/>
    <dgm:cxn modelId="{AC8EF745-B564-4BD0-9FA0-47C217B01572}" type="presOf" srcId="{D284D9E7-B4C0-4F8B-9B05-F2C2AF58AEA4}" destId="{EA7AA1D9-16EE-4640-BA7D-59438E7BA360}" srcOrd="0" destOrd="0" presId="urn:microsoft.com/office/officeart/2018/2/layout/IconLabelList"/>
    <dgm:cxn modelId="{C8CFBE49-15D4-C741-AB35-11221F6C3DEA}" srcId="{0782B028-7228-4D7B-BCCA-B4C949CBD55C}" destId="{B89D39B1-D014-354D-9307-C01B26D4AC60}" srcOrd="8" destOrd="0" parTransId="{69F29D5F-DF84-D141-A318-A9BA44FF3F30}" sibTransId="{1876EB6D-1A0B-6A46-86FC-E352664DC214}"/>
    <dgm:cxn modelId="{DCB85F4E-F5A5-8B4C-B492-7EC1D4AD2BF4}" srcId="{0782B028-7228-4D7B-BCCA-B4C949CBD55C}" destId="{42CFD0ED-CF50-734A-8257-91AA5E8B4D83}" srcOrd="7" destOrd="0" parTransId="{C883A4CD-DB46-3D46-86A4-B9D9D90CCA2C}" sibTransId="{C26DF70C-837E-8A4A-904A-EF32B025EFDF}"/>
    <dgm:cxn modelId="{2AEED36E-D949-44F9-AADC-DC5341C26DB0}" type="presOf" srcId="{7819D945-56F9-4DDD-B96E-A84515BA2C92}" destId="{FEE0687E-A984-47BC-9EE1-985768932E4C}" srcOrd="0" destOrd="0" presId="urn:microsoft.com/office/officeart/2018/2/layout/IconLabelList"/>
    <dgm:cxn modelId="{6FF43458-2258-4815-B009-0FE22D46B466}" type="presOf" srcId="{399040CA-B4A8-4925-817B-0BF88A383BD5}" destId="{1D6C4EAE-D0D5-4B65-8D00-C246B2A531C6}" srcOrd="0" destOrd="0" presId="urn:microsoft.com/office/officeart/2018/2/layout/IconLabelList"/>
    <dgm:cxn modelId="{85984283-4885-4F45-A288-9966D48ED8EA}" srcId="{0782B028-7228-4D7B-BCCA-B4C949CBD55C}" destId="{DF4CECDD-0ACF-FE4E-847A-EE6670F9A1F6}" srcOrd="9" destOrd="0" parTransId="{F9EAB14B-6CF5-D544-AA94-27BB1C545A6B}" sibTransId="{A434A66B-A7AF-9340-87B8-41F8E4430057}"/>
    <dgm:cxn modelId="{D4CB6485-FA91-459A-A4E7-37BFE34D0039}" srcId="{0782B028-7228-4D7B-BCCA-B4C949CBD55C}" destId="{399040CA-B4A8-4925-817B-0BF88A383BD5}" srcOrd="3" destOrd="0" parTransId="{FD6747EA-4BEB-4F0C-A7E2-DCD8F2BF659B}" sibTransId="{04950623-426E-4839-9201-D121B5E1CBEC}"/>
    <dgm:cxn modelId="{CDF8AF85-BD41-0543-8FAA-0B5CAD071CF0}" type="presOf" srcId="{42CFD0ED-CF50-734A-8257-91AA5E8B4D83}" destId="{8B70EE67-BDDD-454A-BF79-B4D1552D4E44}" srcOrd="0" destOrd="0" presId="urn:microsoft.com/office/officeart/2018/2/layout/IconLabelList"/>
    <dgm:cxn modelId="{C05F3DA2-8231-4FEE-9DCE-80E2B76FB6F8}" type="presOf" srcId="{0782B028-7228-4D7B-BCCA-B4C949CBD55C}" destId="{134E74B0-78B8-4DE5-A8C8-FF5A2B6F7164}" srcOrd="0" destOrd="0" presId="urn:microsoft.com/office/officeart/2018/2/layout/IconLabelList"/>
    <dgm:cxn modelId="{B630D6C3-93DD-484C-82A6-D28813024181}" type="presOf" srcId="{B89D39B1-D014-354D-9307-C01B26D4AC60}" destId="{CB4E8C3F-DFC7-4144-9733-8325A518FA21}" srcOrd="0" destOrd="0" presId="urn:microsoft.com/office/officeart/2018/2/layout/IconLabelList"/>
    <dgm:cxn modelId="{30DAE7FB-0F7E-D745-9E83-2E65153B6435}" type="presOf" srcId="{9485BE62-7596-C544-A22A-F1EE71EB563A}" destId="{00336271-FE14-B14B-BC84-4AF28A4287FC}" srcOrd="0" destOrd="0" presId="urn:microsoft.com/office/officeart/2018/2/layout/IconLabelList"/>
    <dgm:cxn modelId="{443084FD-4332-4DFF-BEC6-FEB5BB5F0936}" srcId="{0782B028-7228-4D7B-BCCA-B4C949CBD55C}" destId="{D284D9E7-B4C0-4F8B-9B05-F2C2AF58AEA4}" srcOrd="0" destOrd="0" parTransId="{4C08CF46-3571-48D8-917B-78F40EFB5EE2}" sibTransId="{72FC69B0-A2DB-4019-AC14-C152EBFDCC45}"/>
    <dgm:cxn modelId="{9BC0AA80-52E0-4CA7-83DE-9ABCDFB5B64E}" type="presParOf" srcId="{134E74B0-78B8-4DE5-A8C8-FF5A2B6F7164}" destId="{2F90CDDF-943C-4B84-85F3-79040B9A4FF2}" srcOrd="0" destOrd="0" presId="urn:microsoft.com/office/officeart/2018/2/layout/IconLabelList"/>
    <dgm:cxn modelId="{D21BF596-3D10-49EE-A414-D77A45437A20}" type="presParOf" srcId="{2F90CDDF-943C-4B84-85F3-79040B9A4FF2}" destId="{EE541EC4-4D21-43DE-A90D-29A04D30160F}" srcOrd="0" destOrd="0" presId="urn:microsoft.com/office/officeart/2018/2/layout/IconLabelList"/>
    <dgm:cxn modelId="{C5900B1D-7AC8-4D6F-9E06-7628EC90FD5F}" type="presParOf" srcId="{2F90CDDF-943C-4B84-85F3-79040B9A4FF2}" destId="{2D653CE9-B770-4AB6-AF03-664EABA33CFB}" srcOrd="1" destOrd="0" presId="urn:microsoft.com/office/officeart/2018/2/layout/IconLabelList"/>
    <dgm:cxn modelId="{6DE2C83C-F645-418B-A210-C616210131F8}" type="presParOf" srcId="{2F90CDDF-943C-4B84-85F3-79040B9A4FF2}" destId="{EA7AA1D9-16EE-4640-BA7D-59438E7BA360}" srcOrd="2" destOrd="0" presId="urn:microsoft.com/office/officeart/2018/2/layout/IconLabelList"/>
    <dgm:cxn modelId="{A4D3C6AA-D9AF-4F37-BA70-2C5A7AC451A9}" type="presParOf" srcId="{134E74B0-78B8-4DE5-A8C8-FF5A2B6F7164}" destId="{D8CD5193-9B6A-407E-AE27-B351F1968FD9}" srcOrd="1" destOrd="0" presId="urn:microsoft.com/office/officeart/2018/2/layout/IconLabelList"/>
    <dgm:cxn modelId="{0AA8C59B-E3DD-441C-9A89-C953DD43504B}" type="presParOf" srcId="{134E74B0-78B8-4DE5-A8C8-FF5A2B6F7164}" destId="{78692EE9-1755-4981-85AC-32D123BD80A0}" srcOrd="2" destOrd="0" presId="urn:microsoft.com/office/officeart/2018/2/layout/IconLabelList"/>
    <dgm:cxn modelId="{7E22B918-D1A8-44EE-9724-C01F2AD19F5F}" type="presParOf" srcId="{78692EE9-1755-4981-85AC-32D123BD80A0}" destId="{DBFDE805-2ED1-4E85-87C6-0095DD23F267}" srcOrd="0" destOrd="0" presId="urn:microsoft.com/office/officeart/2018/2/layout/IconLabelList"/>
    <dgm:cxn modelId="{E0CEE129-E229-4EFB-A6FC-1C74584E9C42}" type="presParOf" srcId="{78692EE9-1755-4981-85AC-32D123BD80A0}" destId="{282D80E6-D6FD-48B2-8E30-90D7AA573702}" srcOrd="1" destOrd="0" presId="urn:microsoft.com/office/officeart/2018/2/layout/IconLabelList"/>
    <dgm:cxn modelId="{267D2771-0CCF-4E45-B037-40AA13FDDB72}" type="presParOf" srcId="{78692EE9-1755-4981-85AC-32D123BD80A0}" destId="{FEE0687E-A984-47BC-9EE1-985768932E4C}" srcOrd="2" destOrd="0" presId="urn:microsoft.com/office/officeart/2018/2/layout/IconLabelList"/>
    <dgm:cxn modelId="{A92E6386-E2D3-42A3-9FB1-EC9F46907363}" type="presParOf" srcId="{134E74B0-78B8-4DE5-A8C8-FF5A2B6F7164}" destId="{81DFE96D-2E4C-4F29-AA94-C5565547D5CA}" srcOrd="3" destOrd="0" presId="urn:microsoft.com/office/officeart/2018/2/layout/IconLabelList"/>
    <dgm:cxn modelId="{CB6D144B-CE92-4F95-B6BE-CBBDF71E6BC4}" type="presParOf" srcId="{134E74B0-78B8-4DE5-A8C8-FF5A2B6F7164}" destId="{216AED3A-52BA-4688-B789-06F819ADFE74}" srcOrd="4" destOrd="0" presId="urn:microsoft.com/office/officeart/2018/2/layout/IconLabelList"/>
    <dgm:cxn modelId="{6DC7B0DD-188D-4092-A231-FFEF2C2F53DB}" type="presParOf" srcId="{216AED3A-52BA-4688-B789-06F819ADFE74}" destId="{A2C691F9-B9AF-4C97-B746-98D2892F1BBE}" srcOrd="0" destOrd="0" presId="urn:microsoft.com/office/officeart/2018/2/layout/IconLabelList"/>
    <dgm:cxn modelId="{C02B9150-AF53-49D1-8FB3-F46359696A70}" type="presParOf" srcId="{216AED3A-52BA-4688-B789-06F819ADFE74}" destId="{ABE3E3D1-054D-4D80-AACE-D23F801298C9}" srcOrd="1" destOrd="0" presId="urn:microsoft.com/office/officeart/2018/2/layout/IconLabelList"/>
    <dgm:cxn modelId="{93C70183-3372-4161-A2DD-9AA4CCCAE806}" type="presParOf" srcId="{216AED3A-52BA-4688-B789-06F819ADFE74}" destId="{ADB8D77B-A326-4CC1-908F-E5B5B36E8F01}" srcOrd="2" destOrd="0" presId="urn:microsoft.com/office/officeart/2018/2/layout/IconLabelList"/>
    <dgm:cxn modelId="{8A5EE5BE-2442-4AA4-B184-BB8BC384CB80}" type="presParOf" srcId="{134E74B0-78B8-4DE5-A8C8-FF5A2B6F7164}" destId="{86ED9909-1C55-4F3B-85BB-02682BED831C}" srcOrd="5" destOrd="0" presId="urn:microsoft.com/office/officeart/2018/2/layout/IconLabelList"/>
    <dgm:cxn modelId="{B70FD120-3AB2-41EF-B6BC-11F5CA256B60}" type="presParOf" srcId="{134E74B0-78B8-4DE5-A8C8-FF5A2B6F7164}" destId="{A11DC46C-9500-4033-8C15-6D1DF86A38C2}" srcOrd="6" destOrd="0" presId="urn:microsoft.com/office/officeart/2018/2/layout/IconLabelList"/>
    <dgm:cxn modelId="{1C97DC4F-7E51-4AE8-B84B-9FF248585A4C}" type="presParOf" srcId="{A11DC46C-9500-4033-8C15-6D1DF86A38C2}" destId="{7E31B5E7-99D5-49F7-ADC2-91366BCE2772}" srcOrd="0" destOrd="0" presId="urn:microsoft.com/office/officeart/2018/2/layout/IconLabelList"/>
    <dgm:cxn modelId="{57F8AC58-1EF7-4A90-BA01-B9188F663E54}" type="presParOf" srcId="{A11DC46C-9500-4033-8C15-6D1DF86A38C2}" destId="{7C0E2971-3276-4114-8EE9-91CD1074F0F9}" srcOrd="1" destOrd="0" presId="urn:microsoft.com/office/officeart/2018/2/layout/IconLabelList"/>
    <dgm:cxn modelId="{D785088C-5110-4A70-93C9-E086626D03A9}" type="presParOf" srcId="{A11DC46C-9500-4033-8C15-6D1DF86A38C2}" destId="{1D6C4EAE-D0D5-4B65-8D00-C246B2A531C6}" srcOrd="2" destOrd="0" presId="urn:microsoft.com/office/officeart/2018/2/layout/IconLabelList"/>
    <dgm:cxn modelId="{A8A99B66-8C70-4D42-AEC9-86E1788E2C4C}" type="presParOf" srcId="{134E74B0-78B8-4DE5-A8C8-FF5A2B6F7164}" destId="{E7A92646-8240-49CA-A891-1FC3B5F370E2}" srcOrd="7" destOrd="0" presId="urn:microsoft.com/office/officeart/2018/2/layout/IconLabelList"/>
    <dgm:cxn modelId="{3A05FE57-17C6-44A6-89C0-4CBC2F9CBC30}" type="presParOf" srcId="{134E74B0-78B8-4DE5-A8C8-FF5A2B6F7164}" destId="{CBE085DF-0BF9-4FAA-AB91-885DDE2803BF}" srcOrd="8" destOrd="0" presId="urn:microsoft.com/office/officeart/2018/2/layout/IconLabelList"/>
    <dgm:cxn modelId="{8953DB3E-FC80-4582-8C7E-99163B6D83F7}" type="presParOf" srcId="{CBE085DF-0BF9-4FAA-AB91-885DDE2803BF}" destId="{9442202E-3430-4362-A7E0-92C06A41B78D}" srcOrd="0" destOrd="0" presId="urn:microsoft.com/office/officeart/2018/2/layout/IconLabelList"/>
    <dgm:cxn modelId="{7FD1498B-5137-4CFF-867E-FDAD1403D6E5}" type="presParOf" srcId="{CBE085DF-0BF9-4FAA-AB91-885DDE2803BF}" destId="{2576F3D0-48DF-4309-B59F-BDED1FD280FF}" srcOrd="1" destOrd="0" presId="urn:microsoft.com/office/officeart/2018/2/layout/IconLabelList"/>
    <dgm:cxn modelId="{E454C5E3-E4AE-43B7-B053-4F62B1CEDE7F}" type="presParOf" srcId="{CBE085DF-0BF9-4FAA-AB91-885DDE2803BF}" destId="{C6924046-1E20-4E96-B813-67BE2FBC6C6E}" srcOrd="2" destOrd="0" presId="urn:microsoft.com/office/officeart/2018/2/layout/IconLabelList"/>
    <dgm:cxn modelId="{011702AF-EC6F-4C9E-AB23-876025C750FB}" type="presParOf" srcId="{134E74B0-78B8-4DE5-A8C8-FF5A2B6F7164}" destId="{E52E032F-1501-47F8-8BAD-83D02F785848}" srcOrd="9" destOrd="0" presId="urn:microsoft.com/office/officeart/2018/2/layout/IconLabelList"/>
    <dgm:cxn modelId="{2908D97C-C0FA-4C24-A84C-1200D513897E}" type="presParOf" srcId="{134E74B0-78B8-4DE5-A8C8-FF5A2B6F7164}" destId="{F59206F8-64C6-4F2A-873A-388A8A303AF2}" srcOrd="10" destOrd="0" presId="urn:microsoft.com/office/officeart/2018/2/layout/IconLabelList"/>
    <dgm:cxn modelId="{9E4696DD-7235-4D3E-BCD2-C9FAA7984C6C}" type="presParOf" srcId="{F59206F8-64C6-4F2A-873A-388A8A303AF2}" destId="{986E30C6-56FA-475E-8723-A2BA28740A8C}" srcOrd="0" destOrd="0" presId="urn:microsoft.com/office/officeart/2018/2/layout/IconLabelList"/>
    <dgm:cxn modelId="{B983D6FB-FE0E-45A8-AB1A-A43DFDF2434B}" type="presParOf" srcId="{F59206F8-64C6-4F2A-873A-388A8A303AF2}" destId="{1E1C2107-473C-43AB-B3DF-AC6EE0638726}" srcOrd="1" destOrd="0" presId="urn:microsoft.com/office/officeart/2018/2/layout/IconLabelList"/>
    <dgm:cxn modelId="{851A84A6-0B4F-4AD4-BA07-B4781BAC4612}" type="presParOf" srcId="{F59206F8-64C6-4F2A-873A-388A8A303AF2}" destId="{E3E170E3-50DF-466E-89AE-AF99BA6170B2}" srcOrd="2" destOrd="0" presId="urn:microsoft.com/office/officeart/2018/2/layout/IconLabelList"/>
    <dgm:cxn modelId="{7BCD5B9E-4B37-1C4E-AA48-F2B7464DB38A}" type="presParOf" srcId="{134E74B0-78B8-4DE5-A8C8-FF5A2B6F7164}" destId="{5FF7FE83-6A16-E649-A993-83321B3E157C}" srcOrd="11" destOrd="0" presId="urn:microsoft.com/office/officeart/2018/2/layout/IconLabelList"/>
    <dgm:cxn modelId="{936D6041-6EBD-764C-BEF1-DF94D7C58CDB}" type="presParOf" srcId="{134E74B0-78B8-4DE5-A8C8-FF5A2B6F7164}" destId="{7D7779BB-6F8B-D54A-A82F-D79A9A5510C9}" srcOrd="12" destOrd="0" presId="urn:microsoft.com/office/officeart/2018/2/layout/IconLabelList"/>
    <dgm:cxn modelId="{04710280-253A-9543-8BA3-404731402D87}" type="presParOf" srcId="{7D7779BB-6F8B-D54A-A82F-D79A9A5510C9}" destId="{C0BEF3EB-15D3-7F48-B165-DE288E135AAA}" srcOrd="0" destOrd="0" presId="urn:microsoft.com/office/officeart/2018/2/layout/IconLabelList"/>
    <dgm:cxn modelId="{D8B7B834-0784-E946-9C96-7497EFE551DC}" type="presParOf" srcId="{7D7779BB-6F8B-D54A-A82F-D79A9A5510C9}" destId="{D145DA52-410F-5141-A5A8-D642EB8A9EEE}" srcOrd="1" destOrd="0" presId="urn:microsoft.com/office/officeart/2018/2/layout/IconLabelList"/>
    <dgm:cxn modelId="{3F38571D-18BB-894D-838A-810750BBA59E}" type="presParOf" srcId="{7D7779BB-6F8B-D54A-A82F-D79A9A5510C9}" destId="{00336271-FE14-B14B-BC84-4AF28A4287FC}" srcOrd="2" destOrd="0" presId="urn:microsoft.com/office/officeart/2018/2/layout/IconLabelList"/>
    <dgm:cxn modelId="{654E6B86-C12D-E844-9A04-2959AB81C669}" type="presParOf" srcId="{134E74B0-78B8-4DE5-A8C8-FF5A2B6F7164}" destId="{F1B383B6-0AAD-2C4A-98AA-2FB78B65011A}" srcOrd="13" destOrd="0" presId="urn:microsoft.com/office/officeart/2018/2/layout/IconLabelList"/>
    <dgm:cxn modelId="{A2F8397F-AA59-D144-BB4D-7FDF8EC154D7}" type="presParOf" srcId="{134E74B0-78B8-4DE5-A8C8-FF5A2B6F7164}" destId="{8BC055EF-C0A7-CB4C-AA6E-600C935F5713}" srcOrd="14" destOrd="0" presId="urn:microsoft.com/office/officeart/2018/2/layout/IconLabelList"/>
    <dgm:cxn modelId="{822E9278-478F-8245-9A3E-1EFEF61145F9}" type="presParOf" srcId="{8BC055EF-C0A7-CB4C-AA6E-600C935F5713}" destId="{34141039-1D52-C749-9E59-95864B01A7AB}" srcOrd="0" destOrd="0" presId="urn:microsoft.com/office/officeart/2018/2/layout/IconLabelList"/>
    <dgm:cxn modelId="{EE263F6F-6A22-EF45-B0FC-D7E43FAD34AF}" type="presParOf" srcId="{8BC055EF-C0A7-CB4C-AA6E-600C935F5713}" destId="{319923BF-44B0-6C4C-B342-6558220BC242}" srcOrd="1" destOrd="0" presId="urn:microsoft.com/office/officeart/2018/2/layout/IconLabelList"/>
    <dgm:cxn modelId="{E95CC260-3B34-5346-AF0B-59050C831B74}" type="presParOf" srcId="{8BC055EF-C0A7-CB4C-AA6E-600C935F5713}" destId="{8B70EE67-BDDD-454A-BF79-B4D1552D4E44}" srcOrd="2" destOrd="0" presId="urn:microsoft.com/office/officeart/2018/2/layout/IconLabelList"/>
    <dgm:cxn modelId="{52B6714F-1045-0243-91DD-8AC0BA8A821D}" type="presParOf" srcId="{134E74B0-78B8-4DE5-A8C8-FF5A2B6F7164}" destId="{1190F990-CF01-0D4A-B389-E3305F250DE1}" srcOrd="15" destOrd="0" presId="urn:microsoft.com/office/officeart/2018/2/layout/IconLabelList"/>
    <dgm:cxn modelId="{59BC2F59-82EE-A744-923A-552F44A3A23E}" type="presParOf" srcId="{134E74B0-78B8-4DE5-A8C8-FF5A2B6F7164}" destId="{64C08B41-970C-BC45-B623-A69738676BC2}" srcOrd="16" destOrd="0" presId="urn:microsoft.com/office/officeart/2018/2/layout/IconLabelList"/>
    <dgm:cxn modelId="{EF2CBA6F-487A-8240-9783-4B6F2266DFEE}" type="presParOf" srcId="{64C08B41-970C-BC45-B623-A69738676BC2}" destId="{B99720D5-DAC2-4E4C-9AD7-1BE9793A8ED2}" srcOrd="0" destOrd="0" presId="urn:microsoft.com/office/officeart/2018/2/layout/IconLabelList"/>
    <dgm:cxn modelId="{609434D6-705B-4746-8849-5C659312A127}" type="presParOf" srcId="{64C08B41-970C-BC45-B623-A69738676BC2}" destId="{7135EC3E-F977-EB48-B834-BFC875799573}" srcOrd="1" destOrd="0" presId="urn:microsoft.com/office/officeart/2018/2/layout/IconLabelList"/>
    <dgm:cxn modelId="{56C9C619-EBDE-6E44-884E-DFBB8AD66F95}" type="presParOf" srcId="{64C08B41-970C-BC45-B623-A69738676BC2}" destId="{CB4E8C3F-DFC7-4144-9733-8325A518FA21}" srcOrd="2" destOrd="0" presId="urn:microsoft.com/office/officeart/2018/2/layout/IconLabelList"/>
    <dgm:cxn modelId="{1D9D0C03-A100-424A-9607-ABD5419E35DA}" type="presParOf" srcId="{134E74B0-78B8-4DE5-A8C8-FF5A2B6F7164}" destId="{C8C41325-C6C7-C84B-87E0-2D31986B5708}" srcOrd="17" destOrd="0" presId="urn:microsoft.com/office/officeart/2018/2/layout/IconLabelList"/>
    <dgm:cxn modelId="{D4118BA5-17AF-0244-840C-9B8D95166765}" type="presParOf" srcId="{134E74B0-78B8-4DE5-A8C8-FF5A2B6F7164}" destId="{E5A6C54E-AB85-E149-A69D-84799E4A2C2A}" srcOrd="18" destOrd="0" presId="urn:microsoft.com/office/officeart/2018/2/layout/IconLabelList"/>
    <dgm:cxn modelId="{554FB6F3-09DE-BE4A-92A8-20382E078A42}" type="presParOf" srcId="{E5A6C54E-AB85-E149-A69D-84799E4A2C2A}" destId="{811740D3-9D10-4946-8F16-4D4DE01045A2}" srcOrd="0" destOrd="0" presId="urn:microsoft.com/office/officeart/2018/2/layout/IconLabelList"/>
    <dgm:cxn modelId="{8075D8C4-B71A-154A-9ACB-9E17E2D993FA}" type="presParOf" srcId="{E5A6C54E-AB85-E149-A69D-84799E4A2C2A}" destId="{A5EE8EBD-062F-9A48-BF4D-98CF4794D913}" srcOrd="1" destOrd="0" presId="urn:microsoft.com/office/officeart/2018/2/layout/IconLabelList"/>
    <dgm:cxn modelId="{30902CDF-C826-344A-9885-5F5A142A8302}" type="presParOf" srcId="{E5A6C54E-AB85-E149-A69D-84799E4A2C2A}" destId="{5CDF0A39-B123-7947-8325-AA64DCC9E49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2E806-3A99-4EE4-8ACE-D19B8B3FF26B}">
      <dsp:nvSpPr>
        <dsp:cNvPr id="0" name=""/>
        <dsp:cNvSpPr/>
      </dsp:nvSpPr>
      <dsp:spPr>
        <a:xfrm>
          <a:off x="0" y="2743"/>
          <a:ext cx="10877907" cy="986785"/>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2E0B16A-7564-48A7-BC5B-C8586521CE9E}">
      <dsp:nvSpPr>
        <dsp:cNvPr id="0" name=""/>
        <dsp:cNvSpPr/>
      </dsp:nvSpPr>
      <dsp:spPr>
        <a:xfrm>
          <a:off x="298502" y="224769"/>
          <a:ext cx="543262" cy="542732"/>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B0F432-6771-4416-9CB2-48BD08A9D033}">
      <dsp:nvSpPr>
        <dsp:cNvPr id="0" name=""/>
        <dsp:cNvSpPr/>
      </dsp:nvSpPr>
      <dsp:spPr>
        <a:xfrm>
          <a:off x="1140268" y="2743"/>
          <a:ext cx="9259872" cy="98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37" tIns="104537" rIns="104537" bIns="104537" numCol="1" spcCol="1270" anchor="ctr" anchorCtr="0">
          <a:noAutofit/>
        </a:bodyPr>
        <a:lstStyle/>
        <a:p>
          <a:pPr marL="0" lvl="0" indent="0" algn="l" defTabSz="622300">
            <a:lnSpc>
              <a:spcPct val="100000"/>
            </a:lnSpc>
            <a:spcBef>
              <a:spcPct val="0"/>
            </a:spcBef>
            <a:spcAft>
              <a:spcPct val="35000"/>
            </a:spcAft>
            <a:buNone/>
          </a:pPr>
          <a:r>
            <a:rPr lang="en-US" sz="1400" b="0" kern="1200">
              <a:latin typeface="Calibri"/>
              <a:ea typeface="Calibri"/>
              <a:cs typeface="Calibri"/>
            </a:rPr>
            <a:t>As an LSU Online Student, you have many valuable resources available to you!</a:t>
          </a:r>
        </a:p>
      </dsp:txBody>
      <dsp:txXfrm>
        <a:off x="1140268" y="2743"/>
        <a:ext cx="9259872" cy="987750"/>
      </dsp:txXfrm>
    </dsp:sp>
    <dsp:sp modelId="{C97A2F2B-7852-4344-BEC5-CA254FE807E5}">
      <dsp:nvSpPr>
        <dsp:cNvPr id="0" name=""/>
        <dsp:cNvSpPr/>
      </dsp:nvSpPr>
      <dsp:spPr>
        <a:xfrm>
          <a:off x="0" y="1170084"/>
          <a:ext cx="10877907" cy="986785"/>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D0C8246-043C-49B5-9244-7C003DE16AD2}">
      <dsp:nvSpPr>
        <dsp:cNvPr id="0" name=""/>
        <dsp:cNvSpPr/>
      </dsp:nvSpPr>
      <dsp:spPr>
        <a:xfrm>
          <a:off x="298502" y="1392111"/>
          <a:ext cx="543262" cy="542732"/>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703E96-E914-46C6-9A8E-D8268A98FD5C}">
      <dsp:nvSpPr>
        <dsp:cNvPr id="0" name=""/>
        <dsp:cNvSpPr/>
      </dsp:nvSpPr>
      <dsp:spPr>
        <a:xfrm>
          <a:off x="1140268" y="1170084"/>
          <a:ext cx="9259872" cy="98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37" tIns="104537" rIns="104537" bIns="104537" numCol="1" spcCol="1270" anchor="ctr" anchorCtr="0">
          <a:noAutofit/>
        </a:bodyPr>
        <a:lstStyle/>
        <a:p>
          <a:pPr marL="0" lvl="0" indent="0" algn="l" defTabSz="622300">
            <a:lnSpc>
              <a:spcPct val="100000"/>
            </a:lnSpc>
            <a:spcBef>
              <a:spcPct val="0"/>
            </a:spcBef>
            <a:spcAft>
              <a:spcPct val="35000"/>
            </a:spcAft>
            <a:buNone/>
          </a:pPr>
          <a:r>
            <a:rPr lang="en-US" sz="1400" b="0" kern="1200">
              <a:latin typeface="Calibri"/>
              <a:ea typeface="Calibri"/>
              <a:cs typeface="Calibri"/>
            </a:rPr>
            <a:t>A</a:t>
          </a:r>
          <a:r>
            <a:rPr lang="en-US" sz="1400" b="1" i="1" kern="1200">
              <a:latin typeface="Calibri"/>
              <a:ea typeface="Calibri"/>
              <a:cs typeface="Calibri"/>
            </a:rPr>
            <a:t> Student Success Coach</a:t>
          </a:r>
          <a:r>
            <a:rPr lang="en-US" sz="1400" b="0" i="1" kern="1200">
              <a:latin typeface="Calibri"/>
              <a:ea typeface="Calibri"/>
              <a:cs typeface="Calibri"/>
            </a:rPr>
            <a:t> </a:t>
          </a:r>
          <a:r>
            <a:rPr lang="en-US" sz="1400" b="0" kern="1200">
              <a:latin typeface="Calibri"/>
              <a:ea typeface="Calibri"/>
              <a:cs typeface="Calibri"/>
            </a:rPr>
            <a:t>will be assigned to help guide you through the program and point you to correct resources. Upon admissions, your Student Success Coach will reach out to schedule a Welcome Call to orient you to LSU and assist you with processes such as accessing university systems and registering for courses. Your Student Success Coach will help direct and answer any questions you have during your time with LSU Online. </a:t>
          </a:r>
        </a:p>
      </dsp:txBody>
      <dsp:txXfrm>
        <a:off x="1140268" y="1170084"/>
        <a:ext cx="9259872" cy="987750"/>
      </dsp:txXfrm>
    </dsp:sp>
    <dsp:sp modelId="{20FAFC22-9FA9-49BA-AB8D-60DE19A950CC}">
      <dsp:nvSpPr>
        <dsp:cNvPr id="0" name=""/>
        <dsp:cNvSpPr/>
      </dsp:nvSpPr>
      <dsp:spPr>
        <a:xfrm>
          <a:off x="0" y="2346218"/>
          <a:ext cx="10877907" cy="986785"/>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D0ECC27A-88B7-48D4-A707-9D58293495AC}">
      <dsp:nvSpPr>
        <dsp:cNvPr id="0" name=""/>
        <dsp:cNvSpPr/>
      </dsp:nvSpPr>
      <dsp:spPr>
        <a:xfrm>
          <a:off x="298502" y="2559452"/>
          <a:ext cx="543262" cy="542732"/>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C30C3-8191-4627-8F38-E4856DE0FEF5}">
      <dsp:nvSpPr>
        <dsp:cNvPr id="0" name=""/>
        <dsp:cNvSpPr/>
      </dsp:nvSpPr>
      <dsp:spPr>
        <a:xfrm>
          <a:off x="1140268" y="2337425"/>
          <a:ext cx="9259872" cy="98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37" tIns="104537" rIns="104537" bIns="104537" numCol="1" spcCol="1270" anchor="ctr" anchorCtr="0">
          <a:noAutofit/>
        </a:bodyPr>
        <a:lstStyle/>
        <a:p>
          <a:pPr marL="0" lvl="0" indent="0" algn="l" defTabSz="622300">
            <a:lnSpc>
              <a:spcPct val="100000"/>
            </a:lnSpc>
            <a:spcBef>
              <a:spcPct val="0"/>
            </a:spcBef>
            <a:spcAft>
              <a:spcPct val="35000"/>
            </a:spcAft>
            <a:buNone/>
          </a:pPr>
          <a:r>
            <a:rPr lang="en-US" sz="1400" b="0" kern="1200">
              <a:latin typeface="Calibri"/>
              <a:ea typeface="Calibri"/>
              <a:cs typeface="Calibri"/>
            </a:rPr>
            <a:t>An</a:t>
          </a:r>
          <a:r>
            <a:rPr lang="en-US" sz="1400" b="1" kern="1200">
              <a:latin typeface="Calibri"/>
              <a:ea typeface="Calibri"/>
              <a:cs typeface="Calibri"/>
            </a:rPr>
            <a:t> </a:t>
          </a:r>
          <a:r>
            <a:rPr lang="en-US" sz="1400" b="1" i="1" kern="1200">
              <a:latin typeface="Calibri"/>
              <a:ea typeface="Calibri"/>
              <a:cs typeface="Calibri"/>
            </a:rPr>
            <a:t>Academic Advisor</a:t>
          </a:r>
          <a:r>
            <a:rPr lang="en-US" sz="1400" b="0" i="1" kern="1200">
              <a:latin typeface="Calibri"/>
              <a:ea typeface="Calibri"/>
              <a:cs typeface="Calibri"/>
            </a:rPr>
            <a:t> </a:t>
          </a:r>
          <a:r>
            <a:rPr lang="en-US" sz="1400" b="0" kern="1200">
              <a:latin typeface="Calibri"/>
              <a:ea typeface="Calibri"/>
              <a:cs typeface="Calibri"/>
            </a:rPr>
            <a:t>from your home department will also be assigned to help you in developing your course plan, timeline for graduation, and ensuring that you meet all degree requirements prior to applying for graduation. Your Academic Advisor can also assist with navigating process such as requesting a Leave of Absence or Institutional Withdrawal. </a:t>
          </a:r>
        </a:p>
      </dsp:txBody>
      <dsp:txXfrm>
        <a:off x="1140268" y="2337425"/>
        <a:ext cx="9259872" cy="987750"/>
      </dsp:txXfrm>
    </dsp:sp>
    <dsp:sp modelId="{4F012E41-94BD-4E24-ACAC-64D52F62EE90}">
      <dsp:nvSpPr>
        <dsp:cNvPr id="0" name=""/>
        <dsp:cNvSpPr/>
      </dsp:nvSpPr>
      <dsp:spPr>
        <a:xfrm>
          <a:off x="0" y="3504767"/>
          <a:ext cx="10877907" cy="986785"/>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C382734-9BE1-4847-A9DF-D7654B1B5DD1}">
      <dsp:nvSpPr>
        <dsp:cNvPr id="0" name=""/>
        <dsp:cNvSpPr/>
      </dsp:nvSpPr>
      <dsp:spPr>
        <a:xfrm>
          <a:off x="298502" y="3726794"/>
          <a:ext cx="543262" cy="542732"/>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F770E-406A-4903-B031-E7B44C1E38A9}">
      <dsp:nvSpPr>
        <dsp:cNvPr id="0" name=""/>
        <dsp:cNvSpPr/>
      </dsp:nvSpPr>
      <dsp:spPr>
        <a:xfrm>
          <a:off x="1140268" y="3504767"/>
          <a:ext cx="9259872" cy="98775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4537" tIns="104537" rIns="104537" bIns="104537" numCol="1" spcCol="1270" anchor="ctr" anchorCtr="0">
          <a:noAutofit/>
        </a:bodyPr>
        <a:lstStyle/>
        <a:p>
          <a:pPr marL="0" lvl="0" indent="0" algn="l" defTabSz="622300">
            <a:lnSpc>
              <a:spcPct val="100000"/>
            </a:lnSpc>
            <a:spcBef>
              <a:spcPct val="0"/>
            </a:spcBef>
            <a:spcAft>
              <a:spcPct val="35000"/>
            </a:spcAft>
            <a:buNone/>
          </a:pPr>
          <a:endParaRPr lang="en-US" sz="1400" b="0" kern="1200">
            <a:solidFill>
              <a:schemeClr val="accent4">
                <a:lumMod val="40000"/>
                <a:lumOff val="60000"/>
              </a:schemeClr>
            </a:solidFill>
            <a:latin typeface="Calibri"/>
            <a:ea typeface="Calibri"/>
            <a:cs typeface="Calibri"/>
          </a:endParaRPr>
        </a:p>
        <a:p>
          <a:pPr marL="0" lvl="0" indent="0" algn="l" defTabSz="622300">
            <a:lnSpc>
              <a:spcPct val="100000"/>
            </a:lnSpc>
            <a:spcBef>
              <a:spcPct val="0"/>
            </a:spcBef>
            <a:spcAft>
              <a:spcPct val="35000"/>
            </a:spcAft>
            <a:buNone/>
          </a:pPr>
          <a:r>
            <a:rPr lang="en-US" sz="1400" b="0" kern="1200">
              <a:latin typeface="Calibri"/>
              <a:ea typeface="Calibri"/>
              <a:cs typeface="Calibri"/>
            </a:rPr>
            <a:t>An </a:t>
          </a:r>
          <a:r>
            <a:rPr lang="en-US" sz="1400" b="1" i="1" kern="1200">
              <a:latin typeface="Calibri"/>
              <a:ea typeface="Calibri"/>
              <a:cs typeface="Calibri"/>
            </a:rPr>
            <a:t>Academic Services Officer</a:t>
          </a:r>
          <a:r>
            <a:rPr lang="en-US" sz="1400" b="0" i="1" kern="1200">
              <a:latin typeface="Calibri"/>
              <a:ea typeface="Calibri"/>
              <a:cs typeface="Calibri"/>
            </a:rPr>
            <a:t> </a:t>
          </a:r>
          <a:r>
            <a:rPr lang="en-US" sz="1400" b="0" kern="1200">
              <a:latin typeface="Calibri"/>
              <a:ea typeface="Calibri"/>
              <a:cs typeface="Calibri"/>
            </a:rPr>
            <a:t>from the Graduate School will oversee your time at LSU, assisting your Student Success Coach and Academic Advisor in helping you navigate any Graduate School policies or procedures. Your Academic Services Officer will be responsible for reviewing your degree eligibility once you submit your degree audit to ensure you meet all degree requirements prior to degree conferral.</a:t>
          </a:r>
        </a:p>
        <a:p>
          <a:pPr marL="0" lvl="0" indent="0" algn="l" defTabSz="622300">
            <a:lnSpc>
              <a:spcPct val="100000"/>
            </a:lnSpc>
            <a:spcBef>
              <a:spcPct val="0"/>
            </a:spcBef>
            <a:spcAft>
              <a:spcPct val="35000"/>
            </a:spcAft>
            <a:buNone/>
          </a:pPr>
          <a:endParaRPr lang="en-US" sz="1400" kern="1200">
            <a:latin typeface="Calibri Light" panose="020F0302020204030204"/>
          </a:endParaRPr>
        </a:p>
      </dsp:txBody>
      <dsp:txXfrm>
        <a:off x="1140268" y="3504767"/>
        <a:ext cx="9259872" cy="987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10969-348C-42CD-8BF0-B7008AC4976B}">
      <dsp:nvSpPr>
        <dsp:cNvPr id="0" name=""/>
        <dsp:cNvSpPr/>
      </dsp:nvSpPr>
      <dsp:spPr>
        <a:xfrm rot="5400000">
          <a:off x="6912219" y="-3066634"/>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1"/>
            </a:rPr>
            <a:t>lsuonlinefinaid@lsu.edu</a:t>
          </a:r>
          <a:endParaRPr lang="en-US" sz="1600" kern="1200"/>
        </a:p>
        <a:p>
          <a:pPr marL="171450" lvl="1" indent="-171450" algn="l" defTabSz="711200">
            <a:lnSpc>
              <a:spcPct val="90000"/>
            </a:lnSpc>
            <a:spcBef>
              <a:spcPct val="0"/>
            </a:spcBef>
            <a:spcAft>
              <a:spcPct val="15000"/>
            </a:spcAft>
            <a:buChar char="•"/>
          </a:pPr>
          <a:r>
            <a:rPr lang="en-US" sz="1600" kern="1200"/>
            <a:t>Phone Number: 225-578-3103</a:t>
          </a:r>
        </a:p>
      </dsp:txBody>
      <dsp:txXfrm rot="-5400000">
        <a:off x="3785616" y="83243"/>
        <a:ext cx="6706710" cy="430229"/>
      </dsp:txXfrm>
    </dsp:sp>
    <dsp:sp modelId="{D2195481-024A-4E4A-9DA4-11370AC1F03F}">
      <dsp:nvSpPr>
        <dsp:cNvPr id="0" name=""/>
        <dsp:cNvSpPr/>
      </dsp:nvSpPr>
      <dsp:spPr>
        <a:xfrm>
          <a:off x="0" y="371"/>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LSU Online Financial Aid </a:t>
          </a:r>
        </a:p>
      </dsp:txBody>
      <dsp:txXfrm>
        <a:off x="29093" y="29464"/>
        <a:ext cx="3727430" cy="537785"/>
      </dsp:txXfrm>
    </dsp:sp>
    <dsp:sp modelId="{12B3B9A1-D371-44CB-864E-8C31CD87BCE3}">
      <dsp:nvSpPr>
        <dsp:cNvPr id="0" name=""/>
        <dsp:cNvSpPr/>
      </dsp:nvSpPr>
      <dsp:spPr>
        <a:xfrm rot="5400000">
          <a:off x="6912219" y="-2440863"/>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2"/>
            </a:rPr>
            <a:t>bursar@lsu.edu</a:t>
          </a:r>
          <a:endParaRPr lang="en-US" sz="1600" kern="1200"/>
        </a:p>
        <a:p>
          <a:pPr marL="171450" lvl="1" indent="-171450" algn="l" defTabSz="711200">
            <a:lnSpc>
              <a:spcPct val="90000"/>
            </a:lnSpc>
            <a:spcBef>
              <a:spcPct val="0"/>
            </a:spcBef>
            <a:spcAft>
              <a:spcPct val="15000"/>
            </a:spcAft>
            <a:buChar char="•"/>
          </a:pPr>
          <a:r>
            <a:rPr lang="en-US" sz="1600" kern="1200"/>
            <a:t>Phone Number: 225-578-3357</a:t>
          </a:r>
        </a:p>
      </dsp:txBody>
      <dsp:txXfrm rot="-5400000">
        <a:off x="3785616" y="709014"/>
        <a:ext cx="6706710" cy="430229"/>
      </dsp:txXfrm>
    </dsp:sp>
    <dsp:sp modelId="{DBCD7D09-0C36-4AB3-ABAA-2BDE160C615E}">
      <dsp:nvSpPr>
        <dsp:cNvPr id="0" name=""/>
        <dsp:cNvSpPr/>
      </dsp:nvSpPr>
      <dsp:spPr>
        <a:xfrm>
          <a:off x="0" y="626142"/>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Bursar’s Office</a:t>
          </a:r>
        </a:p>
      </dsp:txBody>
      <dsp:txXfrm>
        <a:off x="29093" y="655235"/>
        <a:ext cx="3727430" cy="537785"/>
      </dsp:txXfrm>
    </dsp:sp>
    <dsp:sp modelId="{C76B7D0F-04CE-4564-B8B8-F619D22F7726}">
      <dsp:nvSpPr>
        <dsp:cNvPr id="0" name=""/>
        <dsp:cNvSpPr/>
      </dsp:nvSpPr>
      <dsp:spPr>
        <a:xfrm rot="5400000">
          <a:off x="6912219" y="-1815093"/>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3"/>
            </a:rPr>
            <a:t>registrar@lsu.edu</a:t>
          </a:r>
          <a:endParaRPr lang="en-US" sz="1600" kern="1200"/>
        </a:p>
        <a:p>
          <a:pPr marL="171450" lvl="1" indent="-171450" algn="l" defTabSz="711200">
            <a:lnSpc>
              <a:spcPct val="90000"/>
            </a:lnSpc>
            <a:spcBef>
              <a:spcPct val="0"/>
            </a:spcBef>
            <a:spcAft>
              <a:spcPct val="15000"/>
            </a:spcAft>
            <a:buChar char="•"/>
          </a:pPr>
          <a:r>
            <a:rPr lang="en-US" sz="1600" kern="1200"/>
            <a:t>Phone Number: 225-578-1686</a:t>
          </a:r>
        </a:p>
      </dsp:txBody>
      <dsp:txXfrm rot="-5400000">
        <a:off x="3785616" y="1334784"/>
        <a:ext cx="6706710" cy="430229"/>
      </dsp:txXfrm>
    </dsp:sp>
    <dsp:sp modelId="{752A9604-15DE-4EE7-82A0-A70195B35A82}">
      <dsp:nvSpPr>
        <dsp:cNvPr id="0" name=""/>
        <dsp:cNvSpPr/>
      </dsp:nvSpPr>
      <dsp:spPr>
        <a:xfrm>
          <a:off x="0" y="1293153"/>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Registrar’s Office</a:t>
          </a:r>
        </a:p>
      </dsp:txBody>
      <dsp:txXfrm>
        <a:off x="29093" y="1322246"/>
        <a:ext cx="3727430" cy="537785"/>
      </dsp:txXfrm>
    </dsp:sp>
    <dsp:sp modelId="{706BA20D-822F-4027-B141-32CF9CAC70AA}">
      <dsp:nvSpPr>
        <dsp:cNvPr id="0" name=""/>
        <dsp:cNvSpPr/>
      </dsp:nvSpPr>
      <dsp:spPr>
        <a:xfrm rot="5400000">
          <a:off x="6912219" y="-1189323"/>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4"/>
            </a:rPr>
            <a:t>lisahibner@lsu.edu</a:t>
          </a:r>
          <a:r>
            <a:rPr lang="en-US" sz="1600" kern="1200"/>
            <a:t> (Lisa Hibner is the LSU Online Career Coach)</a:t>
          </a:r>
        </a:p>
        <a:p>
          <a:pPr marL="171450" lvl="1" indent="-171450" algn="l" defTabSz="711200">
            <a:lnSpc>
              <a:spcPct val="90000"/>
            </a:lnSpc>
            <a:spcBef>
              <a:spcPct val="0"/>
            </a:spcBef>
            <a:spcAft>
              <a:spcPct val="15000"/>
            </a:spcAft>
            <a:buChar char="•"/>
          </a:pPr>
          <a:r>
            <a:rPr lang="en-US" sz="1600" kern="1200"/>
            <a:t>Phone Number: 225-578-8038</a:t>
          </a:r>
        </a:p>
      </dsp:txBody>
      <dsp:txXfrm rot="-5400000">
        <a:off x="3785616" y="1960554"/>
        <a:ext cx="6706710" cy="430229"/>
      </dsp:txXfrm>
    </dsp:sp>
    <dsp:sp modelId="{F57D6E7B-C0C0-4A9E-A132-71239026A028}">
      <dsp:nvSpPr>
        <dsp:cNvPr id="0" name=""/>
        <dsp:cNvSpPr/>
      </dsp:nvSpPr>
      <dsp:spPr>
        <a:xfrm>
          <a:off x="0" y="1889125"/>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LSU Olinde Career Center</a:t>
          </a:r>
        </a:p>
      </dsp:txBody>
      <dsp:txXfrm>
        <a:off x="29093" y="1918218"/>
        <a:ext cx="3727430" cy="537785"/>
      </dsp:txXfrm>
    </dsp:sp>
    <dsp:sp modelId="{51F9F63D-96F7-4B4F-809B-C9F8B29A3B63}">
      <dsp:nvSpPr>
        <dsp:cNvPr id="0" name=""/>
        <dsp:cNvSpPr/>
      </dsp:nvSpPr>
      <dsp:spPr>
        <a:xfrm rot="5400000">
          <a:off x="6912219" y="-563552"/>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5"/>
            </a:rPr>
            <a:t>disability@lsu.edu</a:t>
          </a:r>
          <a:r>
            <a:rPr lang="en-US" sz="1600" kern="1200"/>
            <a:t> </a:t>
          </a:r>
        </a:p>
        <a:p>
          <a:pPr marL="171450" lvl="1" indent="-171450" algn="l" defTabSz="711200">
            <a:lnSpc>
              <a:spcPct val="90000"/>
            </a:lnSpc>
            <a:spcBef>
              <a:spcPct val="0"/>
            </a:spcBef>
            <a:spcAft>
              <a:spcPct val="15000"/>
            </a:spcAft>
            <a:buChar char="•"/>
          </a:pPr>
          <a:r>
            <a:rPr lang="en-US" sz="1600" kern="1200"/>
            <a:t>Phone Number: 225-578-5919</a:t>
          </a:r>
        </a:p>
      </dsp:txBody>
      <dsp:txXfrm rot="-5400000">
        <a:off x="3785616" y="2586325"/>
        <a:ext cx="6706710" cy="430229"/>
      </dsp:txXfrm>
    </dsp:sp>
    <dsp:sp modelId="{6C63AF59-667C-4A59-969A-6B05FFDA3AFF}">
      <dsp:nvSpPr>
        <dsp:cNvPr id="0" name=""/>
        <dsp:cNvSpPr/>
      </dsp:nvSpPr>
      <dsp:spPr>
        <a:xfrm>
          <a:off x="0" y="2503453"/>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Disability Services</a:t>
          </a:r>
        </a:p>
      </dsp:txBody>
      <dsp:txXfrm>
        <a:off x="29093" y="2532546"/>
        <a:ext cx="3727430" cy="537785"/>
      </dsp:txXfrm>
    </dsp:sp>
    <dsp:sp modelId="{8A227375-4B9F-4032-A3AC-A13782689832}">
      <dsp:nvSpPr>
        <dsp:cNvPr id="0" name=""/>
        <dsp:cNvSpPr/>
      </dsp:nvSpPr>
      <dsp:spPr>
        <a:xfrm rot="5400000">
          <a:off x="6912219" y="62217"/>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Email: </a:t>
          </a:r>
          <a:r>
            <a:rPr lang="en-US" sz="1800" kern="1200">
              <a:hlinkClick xmlns:r="http://schemas.openxmlformats.org/officeDocument/2006/relationships" r:id="rId6"/>
            </a:rPr>
            <a:t>dossaa@lsu.edu</a:t>
          </a:r>
          <a:r>
            <a:rPr lang="en-US" sz="1800" kern="1200"/>
            <a:t> </a:t>
          </a:r>
        </a:p>
        <a:p>
          <a:pPr marL="171450" lvl="1" indent="-171450" algn="l" defTabSz="800100">
            <a:lnSpc>
              <a:spcPct val="90000"/>
            </a:lnSpc>
            <a:spcBef>
              <a:spcPct val="0"/>
            </a:spcBef>
            <a:spcAft>
              <a:spcPct val="15000"/>
            </a:spcAft>
            <a:buChar char="•"/>
          </a:pPr>
          <a:r>
            <a:rPr lang="en-US" sz="1800" kern="1200"/>
            <a:t>Phone Number: 225-578-4307</a:t>
          </a:r>
        </a:p>
      </dsp:txBody>
      <dsp:txXfrm rot="-5400000">
        <a:off x="3785616" y="3212094"/>
        <a:ext cx="6706710" cy="430229"/>
      </dsp:txXfrm>
    </dsp:sp>
    <dsp:sp modelId="{EC0A9337-5098-44BC-8464-A37A90294A94}">
      <dsp:nvSpPr>
        <dsp:cNvPr id="0" name=""/>
        <dsp:cNvSpPr/>
      </dsp:nvSpPr>
      <dsp:spPr>
        <a:xfrm>
          <a:off x="0" y="3129223"/>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Student Advocacy &amp; Accountability</a:t>
          </a:r>
        </a:p>
      </dsp:txBody>
      <dsp:txXfrm>
        <a:off x="29093" y="3158316"/>
        <a:ext cx="3727430" cy="537785"/>
      </dsp:txXfrm>
    </dsp:sp>
    <dsp:sp modelId="{C3F818B2-6A01-47E8-9A87-E0577CC293D5}">
      <dsp:nvSpPr>
        <dsp:cNvPr id="0" name=""/>
        <dsp:cNvSpPr/>
      </dsp:nvSpPr>
      <dsp:spPr>
        <a:xfrm rot="5400000">
          <a:off x="6912219" y="697514"/>
          <a:ext cx="476777"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Email: </a:t>
          </a:r>
          <a:r>
            <a:rPr lang="en-US" sz="1600" kern="1200">
              <a:hlinkClick xmlns:r="http://schemas.openxmlformats.org/officeDocument/2006/relationships" r:id="rId7"/>
            </a:rPr>
            <a:t>ocrandtix@lsu.edu</a:t>
          </a:r>
          <a:r>
            <a:rPr lang="en-US" sz="1600" kern="1200"/>
            <a:t> </a:t>
          </a:r>
        </a:p>
        <a:p>
          <a:pPr marL="171450" lvl="1" indent="-171450" algn="l" defTabSz="711200">
            <a:lnSpc>
              <a:spcPct val="90000"/>
            </a:lnSpc>
            <a:spcBef>
              <a:spcPct val="0"/>
            </a:spcBef>
            <a:spcAft>
              <a:spcPct val="15000"/>
            </a:spcAft>
            <a:buChar char="•"/>
          </a:pPr>
          <a:r>
            <a:rPr lang="en-US" sz="1600" kern="1200"/>
            <a:t>Phone Number: 225-578-4442</a:t>
          </a:r>
        </a:p>
      </dsp:txBody>
      <dsp:txXfrm rot="-5400000">
        <a:off x="3785616" y="3847391"/>
        <a:ext cx="6706710" cy="430229"/>
      </dsp:txXfrm>
    </dsp:sp>
    <dsp:sp modelId="{67DFD990-1DF8-49A4-A9B9-872438C73B7E}">
      <dsp:nvSpPr>
        <dsp:cNvPr id="0" name=""/>
        <dsp:cNvSpPr/>
      </dsp:nvSpPr>
      <dsp:spPr>
        <a:xfrm>
          <a:off x="0" y="3754994"/>
          <a:ext cx="3785616" cy="5959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3C1053"/>
              </a:solidFill>
            </a:rPr>
            <a:t>Office of Civil Rights &amp; Title IX</a:t>
          </a:r>
        </a:p>
      </dsp:txBody>
      <dsp:txXfrm>
        <a:off x="29093" y="3784087"/>
        <a:ext cx="3727430" cy="537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41EC4-4D21-43DE-A90D-29A04D30160F}">
      <dsp:nvSpPr>
        <dsp:cNvPr id="0" name=""/>
        <dsp:cNvSpPr/>
      </dsp:nvSpPr>
      <dsp:spPr>
        <a:xfrm>
          <a:off x="550184" y="1010634"/>
          <a:ext cx="630439" cy="63043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AA1D9-16EE-4640-BA7D-59438E7BA360}">
      <dsp:nvSpPr>
        <dsp:cNvPr id="0" name=""/>
        <dsp:cNvSpPr/>
      </dsp:nvSpPr>
      <dsp:spPr>
        <a:xfrm>
          <a:off x="164916" y="191169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latin typeface="Proxima Nova" panose="02000506030000020004" pitchFamily="2" charset="0"/>
            </a:rPr>
            <a:t>LSU Olinde Career Center</a:t>
          </a:r>
          <a:endParaRPr lang="en-US" sz="1400" b="1" kern="1200" dirty="0">
            <a:latin typeface="Proxima Nova" panose="02000506030000020004" pitchFamily="2" charset="0"/>
          </a:endParaRPr>
        </a:p>
      </dsp:txBody>
      <dsp:txXfrm>
        <a:off x="164916" y="1911692"/>
        <a:ext cx="1400976" cy="560390"/>
      </dsp:txXfrm>
    </dsp:sp>
    <dsp:sp modelId="{DBFDE805-2ED1-4E85-87C6-0095DD23F267}">
      <dsp:nvSpPr>
        <dsp:cNvPr id="0" name=""/>
        <dsp:cNvSpPr/>
      </dsp:nvSpPr>
      <dsp:spPr>
        <a:xfrm>
          <a:off x="2196332" y="1010634"/>
          <a:ext cx="630439" cy="63043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0687E-A984-47BC-9EE1-985768932E4C}">
      <dsp:nvSpPr>
        <dsp:cNvPr id="0" name=""/>
        <dsp:cNvSpPr/>
      </dsp:nvSpPr>
      <dsp:spPr>
        <a:xfrm>
          <a:off x="1869932" y="1911692"/>
          <a:ext cx="1283238"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latin typeface="Proxima Nova" panose="02000506030000020004" pitchFamily="2" charset="0"/>
            </a:rPr>
            <a:t>Center for Academic Success</a:t>
          </a:r>
          <a:endParaRPr lang="en-US" sz="1400" b="1" kern="1200" dirty="0">
            <a:latin typeface="Proxima Nova" panose="02000506030000020004" pitchFamily="2" charset="0"/>
          </a:endParaRPr>
        </a:p>
      </dsp:txBody>
      <dsp:txXfrm>
        <a:off x="1869932" y="1911692"/>
        <a:ext cx="1283238" cy="560390"/>
      </dsp:txXfrm>
    </dsp:sp>
    <dsp:sp modelId="{A2C691F9-B9AF-4C97-B746-98D2892F1BBE}">
      <dsp:nvSpPr>
        <dsp:cNvPr id="0" name=""/>
        <dsp:cNvSpPr/>
      </dsp:nvSpPr>
      <dsp:spPr>
        <a:xfrm>
          <a:off x="3842479" y="1010634"/>
          <a:ext cx="630439" cy="6304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8D77B-A326-4CC1-908F-E5B5B36E8F01}">
      <dsp:nvSpPr>
        <dsp:cNvPr id="0" name=""/>
        <dsp:cNvSpPr/>
      </dsp:nvSpPr>
      <dsp:spPr>
        <a:xfrm>
          <a:off x="3457211" y="191169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latin typeface="Proxima Nova" panose="02000506030000020004" pitchFamily="2" charset="0"/>
            </a:rPr>
            <a:t>LSU Division of Engagement, Civil Rights &amp; Title IX</a:t>
          </a:r>
          <a:endParaRPr lang="en-US" sz="1400" b="1" kern="1200" dirty="0">
            <a:latin typeface="Proxima Nova" panose="02000506030000020004" pitchFamily="2" charset="0"/>
          </a:endParaRPr>
        </a:p>
      </dsp:txBody>
      <dsp:txXfrm>
        <a:off x="3457211" y="1911692"/>
        <a:ext cx="1400976" cy="560390"/>
      </dsp:txXfrm>
    </dsp:sp>
    <dsp:sp modelId="{7E31B5E7-99D5-49F7-ADC2-91366BCE2772}">
      <dsp:nvSpPr>
        <dsp:cNvPr id="0" name=""/>
        <dsp:cNvSpPr/>
      </dsp:nvSpPr>
      <dsp:spPr>
        <a:xfrm>
          <a:off x="5238018" y="941312"/>
          <a:ext cx="1131657" cy="9077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C4EAE-D0D5-4B65-8D00-C246B2A531C6}">
      <dsp:nvSpPr>
        <dsp:cNvPr id="0" name=""/>
        <dsp:cNvSpPr/>
      </dsp:nvSpPr>
      <dsp:spPr>
        <a:xfrm>
          <a:off x="5103358" y="1981013"/>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latin typeface="Proxima Nova" panose="02000506030000020004" pitchFamily="2" charset="0"/>
            </a:rPr>
            <a:t>Communication Across the Curriculum</a:t>
          </a:r>
          <a:endParaRPr lang="en-US" sz="1400" b="1" kern="1200" dirty="0">
            <a:latin typeface="Proxima Nova" panose="02000506030000020004" pitchFamily="2" charset="0"/>
          </a:endParaRPr>
        </a:p>
      </dsp:txBody>
      <dsp:txXfrm>
        <a:off x="5103358" y="1981013"/>
        <a:ext cx="1400976" cy="560390"/>
      </dsp:txXfrm>
    </dsp:sp>
    <dsp:sp modelId="{9442202E-3430-4362-A7E0-92C06A41B78D}">
      <dsp:nvSpPr>
        <dsp:cNvPr id="0" name=""/>
        <dsp:cNvSpPr/>
      </dsp:nvSpPr>
      <dsp:spPr>
        <a:xfrm>
          <a:off x="7051269" y="948381"/>
          <a:ext cx="797449" cy="8794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24046-1E20-4E96-B813-67BE2FBC6C6E}">
      <dsp:nvSpPr>
        <dsp:cNvPr id="0" name=""/>
        <dsp:cNvSpPr/>
      </dsp:nvSpPr>
      <dsp:spPr>
        <a:xfrm>
          <a:off x="6749506" y="1973944"/>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latin typeface="Proxima Nova" panose="02000506030000020004" pitchFamily="2" charset="0"/>
            </a:rPr>
            <a:t>LSU Student Health Center</a:t>
          </a:r>
          <a:endParaRPr lang="en-US" sz="1400" b="1" kern="1200" dirty="0">
            <a:latin typeface="Proxima Nova" panose="02000506030000020004" pitchFamily="2" charset="0"/>
          </a:endParaRPr>
        </a:p>
      </dsp:txBody>
      <dsp:txXfrm>
        <a:off x="6749506" y="1973944"/>
        <a:ext cx="1400976" cy="560390"/>
      </dsp:txXfrm>
    </dsp:sp>
    <dsp:sp modelId="{986E30C6-56FA-475E-8723-A2BA28740A8C}">
      <dsp:nvSpPr>
        <dsp:cNvPr id="0" name=""/>
        <dsp:cNvSpPr/>
      </dsp:nvSpPr>
      <dsp:spPr>
        <a:xfrm>
          <a:off x="223357" y="2891648"/>
          <a:ext cx="962485" cy="72308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170E3-50DF-466E-89AE-AF99BA6170B2}">
      <dsp:nvSpPr>
        <dsp:cNvPr id="0" name=""/>
        <dsp:cNvSpPr/>
      </dsp:nvSpPr>
      <dsp:spPr>
        <a:xfrm>
          <a:off x="4112" y="3839027"/>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latin typeface="Proxima Nova" panose="02000506030000020004" pitchFamily="2" charset="0"/>
            </a:rPr>
            <a:t>LSU Food Pantry</a:t>
          </a:r>
        </a:p>
      </dsp:txBody>
      <dsp:txXfrm>
        <a:off x="4112" y="3839027"/>
        <a:ext cx="1400976" cy="560390"/>
      </dsp:txXfrm>
    </dsp:sp>
    <dsp:sp modelId="{C0BEF3EB-15D3-7F48-B165-DE288E135AAA}">
      <dsp:nvSpPr>
        <dsp:cNvPr id="0" name=""/>
        <dsp:cNvSpPr/>
      </dsp:nvSpPr>
      <dsp:spPr>
        <a:xfrm>
          <a:off x="2035528" y="2914809"/>
          <a:ext cx="630439" cy="630439"/>
        </a:xfrm>
        <a:prstGeom prst="rect">
          <a:avLst/>
        </a:prstGeom>
        <a:blipFill>
          <a:blip xmlns:r="http://schemas.openxmlformats.org/officeDocument/2006/relationships">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36271-FE14-B14B-BC84-4AF28A4287FC}">
      <dsp:nvSpPr>
        <dsp:cNvPr id="0" name=""/>
        <dsp:cNvSpPr/>
      </dsp:nvSpPr>
      <dsp:spPr>
        <a:xfrm>
          <a:off x="1650259" y="3815866"/>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latin typeface="Proxima Nova" panose="02000506030000020004" pitchFamily="2" charset="0"/>
            </a:rPr>
            <a:t>LSU Libraries</a:t>
          </a:r>
        </a:p>
      </dsp:txBody>
      <dsp:txXfrm>
        <a:off x="1650259" y="3815866"/>
        <a:ext cx="1400976" cy="560390"/>
      </dsp:txXfrm>
    </dsp:sp>
    <dsp:sp modelId="{34141039-1D52-C749-9E59-95864B01A7AB}">
      <dsp:nvSpPr>
        <dsp:cNvPr id="0" name=""/>
        <dsp:cNvSpPr/>
      </dsp:nvSpPr>
      <dsp:spPr>
        <a:xfrm>
          <a:off x="3842479" y="2914809"/>
          <a:ext cx="630439" cy="630439"/>
        </a:xfrm>
        <a:prstGeom prst="rect">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0EE67-BDDD-454A-BF79-B4D1552D4E44}">
      <dsp:nvSpPr>
        <dsp:cNvPr id="0" name=""/>
        <dsp:cNvSpPr/>
      </dsp:nvSpPr>
      <dsp:spPr>
        <a:xfrm>
          <a:off x="3296407" y="3815866"/>
          <a:ext cx="1722584"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latin typeface="Proxima Nova" panose="02000506030000020004" pitchFamily="2" charset="0"/>
            </a:rPr>
            <a:t>Office of Research &amp; Economic Development</a:t>
          </a:r>
        </a:p>
      </dsp:txBody>
      <dsp:txXfrm>
        <a:off x="3296407" y="3815866"/>
        <a:ext cx="1722584" cy="560390"/>
      </dsp:txXfrm>
    </dsp:sp>
    <dsp:sp modelId="{B99720D5-DAC2-4E4C-9AD7-1BE9793A8ED2}">
      <dsp:nvSpPr>
        <dsp:cNvPr id="0" name=""/>
        <dsp:cNvSpPr/>
      </dsp:nvSpPr>
      <dsp:spPr>
        <a:xfrm>
          <a:off x="5649431" y="2914809"/>
          <a:ext cx="630439" cy="630439"/>
        </a:xfrm>
        <a:prstGeom prst="rect">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E8C3F-DFC7-4144-9733-8325A518FA21}">
      <dsp:nvSpPr>
        <dsp:cNvPr id="0" name=""/>
        <dsp:cNvSpPr/>
      </dsp:nvSpPr>
      <dsp:spPr>
        <a:xfrm>
          <a:off x="5264162" y="3815866"/>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latin typeface="Proxima Nova" panose="02000506030000020004" pitchFamily="2" charset="0"/>
            </a:rPr>
            <a:t>Office of Undergraduate Research</a:t>
          </a:r>
        </a:p>
      </dsp:txBody>
      <dsp:txXfrm>
        <a:off x="5264162" y="3815866"/>
        <a:ext cx="1400976" cy="560390"/>
      </dsp:txXfrm>
    </dsp:sp>
    <dsp:sp modelId="{811740D3-9D10-4946-8F16-4D4DE01045A2}">
      <dsp:nvSpPr>
        <dsp:cNvPr id="0" name=""/>
        <dsp:cNvSpPr/>
      </dsp:nvSpPr>
      <dsp:spPr>
        <a:xfrm>
          <a:off x="7295578" y="2914809"/>
          <a:ext cx="630439" cy="630439"/>
        </a:xfrm>
        <a:prstGeom prst="rect">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F0A39-B123-7947-8325-AA64DCC9E49C}">
      <dsp:nvSpPr>
        <dsp:cNvPr id="0" name=""/>
        <dsp:cNvSpPr/>
      </dsp:nvSpPr>
      <dsp:spPr>
        <a:xfrm>
          <a:off x="6910310" y="3815866"/>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latin typeface="Proxima Nova" panose="02000506030000020004" pitchFamily="2" charset="0"/>
            </a:rPr>
            <a:t>Office of Academic Affairs</a:t>
          </a:r>
        </a:p>
      </dsp:txBody>
      <dsp:txXfrm>
        <a:off x="6910310" y="3815866"/>
        <a:ext cx="1400976" cy="5603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5E4E-9DF3-F59A-0BC2-49CA336851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523F14-4DCD-1ADB-19AC-A593340E7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420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D6CD-A68B-482F-2E56-6DF0AA73A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E12FE-E6F8-6779-6B2E-A46DA7A58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15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6B96-040E-1CB9-9E52-411C655B1F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3815B-1DDD-BCE5-F8E1-D230823FC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064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9571-5F49-31DA-5E9F-1891AE6BB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49BDB-AB8D-1345-549B-C3882CDB42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1A471-E4FE-42D1-F273-4024210164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33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A6BF-5C77-4262-4058-2D34B4862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E1EB40-EB10-B962-E034-F4696A34F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52194-4F9F-C1C9-E417-0D5FAE416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6C96A-15A7-C284-F85E-69C882076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F7747-F79B-5E3F-E923-2F9B20947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86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AE70-406A-BB5C-F549-AD715E0ABBC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204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1373-4D1E-FA6E-4862-D1126AD00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2F2C3-6FD0-24AA-EB43-69FA174E1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77D1A-D88E-67B2-5CBE-683A4B463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556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6B14-186D-C784-A06F-C92EA6F7C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C9B17A-CC73-0BC1-46B3-D3476441A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CAE78-2739-9A70-537F-C8A425824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253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17D7F-7C49-00E3-8A5D-21412680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C29DD-8A6E-89F2-DAA3-520C34D29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5FD0793-0689-0503-33D1-8FCBA573400A}"/>
              </a:ext>
            </a:extLst>
          </p:cNvPr>
          <p:cNvSpPr/>
          <p:nvPr userDrawn="1"/>
        </p:nvSpPr>
        <p:spPr>
          <a:xfrm>
            <a:off x="0" y="6176963"/>
            <a:ext cx="12192000" cy="681037"/>
          </a:xfrm>
          <a:prstGeom prst="rect">
            <a:avLst/>
          </a:prstGeom>
          <a:solidFill>
            <a:srgbClr val="3C10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yellow text on a black background&#10;&#10;Description automatically generated">
            <a:extLst>
              <a:ext uri="{FF2B5EF4-FFF2-40B4-BE49-F238E27FC236}">
                <a16:creationId xmlns:a16="http://schemas.microsoft.com/office/drawing/2014/main" id="{48F6B3F6-F18E-35A4-BF45-CC3D2CEE869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5963" y="6323625"/>
            <a:ext cx="3336954" cy="420624"/>
          </a:xfrm>
          <a:prstGeom prst="rect">
            <a:avLst/>
          </a:prstGeom>
        </p:spPr>
      </p:pic>
    </p:spTree>
    <p:extLst>
      <p:ext uri="{BB962C8B-B14F-4D97-AF65-F5344CB8AC3E}">
        <p14:creationId xmlns:p14="http://schemas.microsoft.com/office/powerpoint/2010/main" val="220667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lsu.edu/graduateschool/students/calendars.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mailto:rlawle5@lsu.edu" TargetMode="External"/><Relationship Id="rId2" Type="http://schemas.openxmlformats.org/officeDocument/2006/relationships/hyperlink" Target="mailto:ijahacrain@lsu.edu" TargetMode="External"/><Relationship Id="rId1" Type="http://schemas.openxmlformats.org/officeDocument/2006/relationships/slideLayout" Target="../slideLayouts/slideLayout4.xml"/><Relationship Id="rId6" Type="http://schemas.openxmlformats.org/officeDocument/2006/relationships/hyperlink" Target="mailto:gradsuccess@lsu.edu" TargetMode="External"/><Relationship Id="rId5" Type="http://schemas.openxmlformats.org/officeDocument/2006/relationships/hyperlink" Target="mailto:gradofficer2@lsu.edu" TargetMode="External"/><Relationship Id="rId4" Type="http://schemas.openxmlformats.org/officeDocument/2006/relationships/hyperlink" Target="mailto:sslaughter@ls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service.lsu.edu/TDClient/30/Portal/Home/"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gradtranscripts@lsu.edu" TargetMode="External"/><Relationship Id="rId2" Type="http://schemas.openxmlformats.org/officeDocument/2006/relationships/hyperlink" Target="mailto:cdalto10@ls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pplygrad.lsu.edu/portal/document_visit" TargetMode="External"/><Relationship Id="rId2" Type="http://schemas.openxmlformats.org/officeDocument/2006/relationships/hyperlink" Target="https://www.lsu.edu/graduateschool/admissions/requirements-deadlines.php"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uiswcmsweb.prod.lsu.edu/student/CoursesPlanningRegistration/ADV_007_STU_Course%20Registration%20for%20Students_Final.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C331-8284-3DFF-8124-DCDA885B4141}"/>
              </a:ext>
            </a:extLst>
          </p:cNvPr>
          <p:cNvSpPr>
            <a:spLocks noGrp="1"/>
          </p:cNvSpPr>
          <p:nvPr>
            <p:ph type="ctrTitle"/>
          </p:nvPr>
        </p:nvSpPr>
        <p:spPr>
          <a:xfrm>
            <a:off x="431321" y="199336"/>
            <a:ext cx="11524890" cy="1089968"/>
          </a:xfrm>
        </p:spPr>
        <p:txBody>
          <a:bodyPr>
            <a:normAutofit/>
          </a:bodyPr>
          <a:lstStyle/>
          <a:p>
            <a:r>
              <a:rPr lang="en-US" b="1" dirty="0">
                <a:solidFill>
                  <a:srgbClr val="3C1053"/>
                </a:solidFill>
              </a:rPr>
              <a:t>LSU Online New Student Orientation</a:t>
            </a:r>
          </a:p>
        </p:txBody>
      </p:sp>
      <p:sp>
        <p:nvSpPr>
          <p:cNvPr id="3" name="Subtitle 2">
            <a:extLst>
              <a:ext uri="{FF2B5EF4-FFF2-40B4-BE49-F238E27FC236}">
                <a16:creationId xmlns:a16="http://schemas.microsoft.com/office/drawing/2014/main" id="{3595B824-9C7F-1F7A-EB10-BFC04F34A94F}"/>
              </a:ext>
            </a:extLst>
          </p:cNvPr>
          <p:cNvSpPr>
            <a:spLocks noGrp="1"/>
          </p:cNvSpPr>
          <p:nvPr>
            <p:ph type="subTitle" idx="1"/>
          </p:nvPr>
        </p:nvSpPr>
        <p:spPr>
          <a:xfrm>
            <a:off x="235789" y="1289304"/>
            <a:ext cx="7680960" cy="4800600"/>
          </a:xfrm>
        </p:spPr>
        <p:txBody>
          <a:bodyPr vert="horz" lIns="91440" tIns="45720" rIns="91440" bIns="45720" rtlCol="0" anchor="t">
            <a:noAutofit/>
          </a:bodyPr>
          <a:lstStyle/>
          <a:p>
            <a:r>
              <a:rPr lang="en-US" sz="1800" b="1" dirty="0">
                <a:solidFill>
                  <a:srgbClr val="3C1053"/>
                </a:solidFill>
              </a:rPr>
              <a:t>June 30</a:t>
            </a:r>
            <a:r>
              <a:rPr lang="en-US" sz="1800" b="1" baseline="30000" dirty="0">
                <a:solidFill>
                  <a:srgbClr val="3C1053"/>
                </a:solidFill>
              </a:rPr>
              <a:t>th</a:t>
            </a:r>
            <a:r>
              <a:rPr lang="en-US" sz="1800" b="1" dirty="0">
                <a:solidFill>
                  <a:srgbClr val="3C1053"/>
                </a:solidFill>
              </a:rPr>
              <a:t>, 2026-1:30-3:00 PM</a:t>
            </a:r>
          </a:p>
          <a:p>
            <a:r>
              <a:rPr lang="en-US" sz="1800" u="sng" dirty="0">
                <a:solidFill>
                  <a:srgbClr val="3C1053"/>
                </a:solidFill>
              </a:rPr>
              <a:t>Presenters: </a:t>
            </a:r>
            <a:endParaRPr lang="en-US" sz="1800" u="sng" dirty="0">
              <a:solidFill>
                <a:srgbClr val="3C1053"/>
              </a:solidFill>
              <a:ea typeface="Calibri"/>
              <a:cs typeface="Calibri"/>
            </a:endParaRPr>
          </a:p>
          <a:p>
            <a:r>
              <a:rPr lang="en-US" sz="1800" b="1" dirty="0">
                <a:solidFill>
                  <a:srgbClr val="3C1053"/>
                </a:solidFill>
              </a:rPr>
              <a:t>Shannon Slaughter</a:t>
            </a:r>
            <a:r>
              <a:rPr lang="en-US" sz="1800" dirty="0">
                <a:solidFill>
                  <a:srgbClr val="3C1053"/>
                </a:solidFill>
              </a:rPr>
              <a:t>, </a:t>
            </a:r>
            <a:endParaRPr lang="en-US" sz="1800" dirty="0">
              <a:solidFill>
                <a:srgbClr val="3C1053"/>
              </a:solidFill>
              <a:ea typeface="Calibri"/>
              <a:cs typeface="Calibri"/>
            </a:endParaRPr>
          </a:p>
          <a:p>
            <a:r>
              <a:rPr lang="en-US" sz="1800" dirty="0">
                <a:solidFill>
                  <a:srgbClr val="3C1053"/>
                </a:solidFill>
              </a:rPr>
              <a:t>Senior Graduate Admissions Officer</a:t>
            </a:r>
          </a:p>
          <a:p>
            <a:r>
              <a:rPr lang="en-US" sz="1800" i="1" dirty="0">
                <a:solidFill>
                  <a:srgbClr val="3C1053"/>
                </a:solidFill>
              </a:rPr>
              <a:t>Graduate Admissions-Pinkie Gordon Lane Graduate School</a:t>
            </a:r>
            <a:endParaRPr lang="en-US" sz="1800" i="1" dirty="0">
              <a:solidFill>
                <a:srgbClr val="3C1053"/>
              </a:solidFill>
              <a:ea typeface="Calibri"/>
              <a:cs typeface="Calibri"/>
            </a:endParaRPr>
          </a:p>
          <a:p>
            <a:endParaRPr lang="en-US" sz="1800" dirty="0">
              <a:solidFill>
                <a:srgbClr val="3C1053"/>
              </a:solidFill>
              <a:ea typeface="Calibri"/>
              <a:cs typeface="Calibri"/>
            </a:endParaRPr>
          </a:p>
          <a:p>
            <a:r>
              <a:rPr lang="en-US" sz="1800" b="1" dirty="0">
                <a:solidFill>
                  <a:srgbClr val="3C1053"/>
                </a:solidFill>
              </a:rPr>
              <a:t>Cassaundra L. Klinko</a:t>
            </a:r>
            <a:r>
              <a:rPr lang="en-US" sz="1800" dirty="0">
                <a:solidFill>
                  <a:srgbClr val="3C1053"/>
                </a:solidFill>
              </a:rPr>
              <a:t>, </a:t>
            </a:r>
            <a:endParaRPr lang="en-US" sz="1800" dirty="0">
              <a:solidFill>
                <a:srgbClr val="3C1053"/>
              </a:solidFill>
              <a:ea typeface="Calibri"/>
              <a:cs typeface="Calibri"/>
            </a:endParaRPr>
          </a:p>
          <a:p>
            <a:r>
              <a:rPr lang="en-US" sz="1800" dirty="0">
                <a:solidFill>
                  <a:srgbClr val="3C1053"/>
                </a:solidFill>
              </a:rPr>
              <a:t>Academic Services Officer (LSU Online and Non-Degree)</a:t>
            </a:r>
          </a:p>
          <a:p>
            <a:r>
              <a:rPr lang="en-US" sz="1800" i="1" dirty="0">
                <a:solidFill>
                  <a:srgbClr val="3C1053"/>
                </a:solidFill>
              </a:rPr>
              <a:t>Academic Services-Pinkie Gordon Lane Graduate School</a:t>
            </a:r>
          </a:p>
          <a:p>
            <a:endParaRPr lang="en-US" sz="1800" dirty="0">
              <a:solidFill>
                <a:srgbClr val="3C1053"/>
              </a:solidFill>
              <a:ea typeface="Calibri"/>
              <a:cs typeface="Calibri"/>
            </a:endParaRPr>
          </a:p>
          <a:p>
            <a:r>
              <a:rPr lang="en-US" sz="1800" b="1" dirty="0">
                <a:solidFill>
                  <a:srgbClr val="3C1053"/>
                </a:solidFill>
              </a:rPr>
              <a:t>Kristen S. Williams, PhD</a:t>
            </a:r>
            <a:endParaRPr lang="en-US" sz="1800" dirty="0">
              <a:solidFill>
                <a:srgbClr val="3C1053"/>
              </a:solidFill>
              <a:ea typeface="Calibri"/>
              <a:cs typeface="Calibri"/>
            </a:endParaRPr>
          </a:p>
          <a:p>
            <a:r>
              <a:rPr lang="en-US" sz="1800" dirty="0">
                <a:solidFill>
                  <a:srgbClr val="3C1053"/>
                </a:solidFill>
              </a:rPr>
              <a:t>Director of Graduate Student Success</a:t>
            </a:r>
          </a:p>
          <a:p>
            <a:r>
              <a:rPr lang="en-US" sz="1800" i="1" dirty="0">
                <a:solidFill>
                  <a:srgbClr val="3C1053"/>
                </a:solidFill>
              </a:rPr>
              <a:t>Student Success-Pinkie Gordon Lane Graduate School</a:t>
            </a:r>
            <a:endParaRPr lang="en-US" sz="1800" i="1" dirty="0">
              <a:solidFill>
                <a:srgbClr val="3C1053"/>
              </a:solidFill>
              <a:ea typeface="Calibri"/>
              <a:cs typeface="Calibri"/>
            </a:endParaRPr>
          </a:p>
        </p:txBody>
      </p:sp>
      <p:pic>
        <p:nvPicPr>
          <p:cNvPr id="7" name="Picture 6">
            <a:extLst>
              <a:ext uri="{FF2B5EF4-FFF2-40B4-BE49-F238E27FC236}">
                <a16:creationId xmlns:a16="http://schemas.microsoft.com/office/drawing/2014/main" id="{8B14C503-0272-E76C-5E43-F0BAA4B0F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426" y="2083689"/>
            <a:ext cx="3376100" cy="3257550"/>
          </a:xfrm>
          <a:prstGeom prst="rect">
            <a:avLst/>
          </a:prstGeom>
        </p:spPr>
      </p:pic>
    </p:spTree>
    <p:extLst>
      <p:ext uri="{BB962C8B-B14F-4D97-AF65-F5344CB8AC3E}">
        <p14:creationId xmlns:p14="http://schemas.microsoft.com/office/powerpoint/2010/main" val="419778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EE4F-827B-136D-D17D-29FC1B0AA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1AB23-0C17-674B-9F67-7F63A67937C4}"/>
              </a:ext>
            </a:extLst>
          </p:cNvPr>
          <p:cNvSpPr>
            <a:spLocks noGrp="1"/>
          </p:cNvSpPr>
          <p:nvPr>
            <p:ph type="title"/>
          </p:nvPr>
        </p:nvSpPr>
        <p:spPr>
          <a:xfrm>
            <a:off x="247650" y="107950"/>
            <a:ext cx="11696699" cy="1325563"/>
          </a:xfrm>
        </p:spPr>
        <p:txBody>
          <a:bodyPr/>
          <a:lstStyle/>
          <a:p>
            <a:pPr algn="ctr"/>
            <a:r>
              <a:rPr lang="en-US" b="1" dirty="0">
                <a:solidFill>
                  <a:srgbClr val="3C1053"/>
                </a:solidFill>
              </a:rPr>
              <a:t>How to Add Courses using</a:t>
            </a:r>
            <a:br>
              <a:rPr lang="en-US" dirty="0"/>
            </a:br>
            <a:r>
              <a:rPr lang="en-US" b="1" u="sng" dirty="0">
                <a:solidFill>
                  <a:srgbClr val="3C1053"/>
                </a:solidFill>
              </a:rPr>
              <a:t>Find Course Section-</a:t>
            </a:r>
            <a:r>
              <a:rPr lang="en-US" b="1" u="sng" dirty="0" err="1">
                <a:solidFill>
                  <a:srgbClr val="3C1053"/>
                </a:solidFill>
              </a:rPr>
              <a:t>LSUOnline</a:t>
            </a:r>
            <a:r>
              <a:rPr lang="en-US" b="1" u="sng" dirty="0">
                <a:solidFill>
                  <a:srgbClr val="3C1053"/>
                </a:solidFill>
              </a:rPr>
              <a:t> </a:t>
            </a:r>
            <a:r>
              <a:rPr lang="en-US" b="1" dirty="0">
                <a:solidFill>
                  <a:srgbClr val="3C1053"/>
                </a:solidFill>
              </a:rPr>
              <a:t>(Continued)</a:t>
            </a:r>
          </a:p>
        </p:txBody>
      </p:sp>
      <p:pic>
        <p:nvPicPr>
          <p:cNvPr id="16" name="Content Placeholder 15">
            <a:extLst>
              <a:ext uri="{FF2B5EF4-FFF2-40B4-BE49-F238E27FC236}">
                <a16:creationId xmlns:a16="http://schemas.microsoft.com/office/drawing/2014/main" id="{3FF41944-355E-89E2-BF89-12A4E92A7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 y="1433513"/>
            <a:ext cx="7888254" cy="3290888"/>
          </a:xfrm>
          <a:prstGeom prst="rect">
            <a:avLst/>
          </a:prstGeom>
        </p:spPr>
      </p:pic>
      <p:pic>
        <p:nvPicPr>
          <p:cNvPr id="20" name="Picture 19">
            <a:extLst>
              <a:ext uri="{FF2B5EF4-FFF2-40B4-BE49-F238E27FC236}">
                <a16:creationId xmlns:a16="http://schemas.microsoft.com/office/drawing/2014/main" id="{F599D044-F2CF-6C76-CA06-13B4EDD6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3429000"/>
            <a:ext cx="6912057" cy="2759778"/>
          </a:xfrm>
          <a:prstGeom prst="rect">
            <a:avLst/>
          </a:prstGeom>
        </p:spPr>
      </p:pic>
    </p:spTree>
    <p:extLst>
      <p:ext uri="{BB962C8B-B14F-4D97-AF65-F5344CB8AC3E}">
        <p14:creationId xmlns:p14="http://schemas.microsoft.com/office/powerpoint/2010/main" val="15078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330AE-FF7B-EDED-12E9-4DD61ECE7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C0122-EC1B-EB03-E7A0-4495BABCBC32}"/>
              </a:ext>
            </a:extLst>
          </p:cNvPr>
          <p:cNvSpPr>
            <a:spLocks noGrp="1"/>
          </p:cNvSpPr>
          <p:nvPr>
            <p:ph type="title"/>
          </p:nvPr>
        </p:nvSpPr>
        <p:spPr>
          <a:xfrm>
            <a:off x="247650" y="107950"/>
            <a:ext cx="11696699" cy="1325563"/>
          </a:xfrm>
        </p:spPr>
        <p:txBody>
          <a:bodyPr/>
          <a:lstStyle/>
          <a:p>
            <a:pPr algn="ctr"/>
            <a:r>
              <a:rPr lang="en-US" b="1" dirty="0">
                <a:solidFill>
                  <a:srgbClr val="3C1053"/>
                </a:solidFill>
              </a:rPr>
              <a:t>How to Add Courses using</a:t>
            </a:r>
            <a:br>
              <a:rPr lang="en-US" dirty="0"/>
            </a:br>
            <a:r>
              <a:rPr lang="en-US" b="1" u="sng" dirty="0">
                <a:solidFill>
                  <a:srgbClr val="3C1053"/>
                </a:solidFill>
              </a:rPr>
              <a:t>Find Course Section-</a:t>
            </a:r>
            <a:r>
              <a:rPr lang="en-US" b="1" u="sng" dirty="0" err="1">
                <a:solidFill>
                  <a:srgbClr val="3C1053"/>
                </a:solidFill>
              </a:rPr>
              <a:t>LSUOnline</a:t>
            </a:r>
            <a:r>
              <a:rPr lang="en-US" b="1" u="sng" dirty="0">
                <a:solidFill>
                  <a:srgbClr val="3C1053"/>
                </a:solidFill>
              </a:rPr>
              <a:t> </a:t>
            </a:r>
            <a:r>
              <a:rPr lang="en-US" b="1" dirty="0">
                <a:solidFill>
                  <a:srgbClr val="3C1053"/>
                </a:solidFill>
              </a:rPr>
              <a:t>(Final Steps)</a:t>
            </a:r>
          </a:p>
        </p:txBody>
      </p:sp>
      <p:pic>
        <p:nvPicPr>
          <p:cNvPr id="6" name="Content Placeholder 5">
            <a:extLst>
              <a:ext uri="{FF2B5EF4-FFF2-40B4-BE49-F238E27FC236}">
                <a16:creationId xmlns:a16="http://schemas.microsoft.com/office/drawing/2014/main" id="{E0C6A00D-0472-DED8-56FA-2B232F461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 y="1433513"/>
            <a:ext cx="6657975" cy="3260373"/>
          </a:xfrm>
          <a:prstGeom prst="rect">
            <a:avLst/>
          </a:prstGeom>
        </p:spPr>
      </p:pic>
      <p:pic>
        <p:nvPicPr>
          <p:cNvPr id="8" name="Picture 7">
            <a:extLst>
              <a:ext uri="{FF2B5EF4-FFF2-40B4-BE49-F238E27FC236}">
                <a16:creationId xmlns:a16="http://schemas.microsoft.com/office/drawing/2014/main" id="{A2800EAD-B374-080F-C3F8-B61C9A373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3514725"/>
            <a:ext cx="6438900" cy="2703620"/>
          </a:xfrm>
          <a:prstGeom prst="rect">
            <a:avLst/>
          </a:prstGeom>
        </p:spPr>
      </p:pic>
    </p:spTree>
    <p:extLst>
      <p:ext uri="{BB962C8B-B14F-4D97-AF65-F5344CB8AC3E}">
        <p14:creationId xmlns:p14="http://schemas.microsoft.com/office/powerpoint/2010/main" val="35864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5AC0-5B0F-02CD-245F-DE5E163F8819}"/>
              </a:ext>
            </a:extLst>
          </p:cNvPr>
          <p:cNvSpPr>
            <a:spLocks noGrp="1"/>
          </p:cNvSpPr>
          <p:nvPr>
            <p:ph type="title"/>
          </p:nvPr>
        </p:nvSpPr>
        <p:spPr/>
        <p:txBody>
          <a:bodyPr/>
          <a:lstStyle/>
          <a:p>
            <a:pPr algn="ctr"/>
            <a:r>
              <a:rPr lang="en-US" b="1">
                <a:solidFill>
                  <a:srgbClr val="3C1053"/>
                </a:solidFill>
              </a:rPr>
              <a:t>Successfully Completing Registration Steps</a:t>
            </a:r>
          </a:p>
        </p:txBody>
      </p:sp>
      <p:sp>
        <p:nvSpPr>
          <p:cNvPr id="3" name="Content Placeholder 2">
            <a:extLst>
              <a:ext uri="{FF2B5EF4-FFF2-40B4-BE49-F238E27FC236}">
                <a16:creationId xmlns:a16="http://schemas.microsoft.com/office/drawing/2014/main" id="{D96D140E-0042-47C3-95D0-116B7F41623A}"/>
              </a:ext>
            </a:extLst>
          </p:cNvPr>
          <p:cNvSpPr>
            <a:spLocks noGrp="1"/>
          </p:cNvSpPr>
          <p:nvPr>
            <p:ph idx="1"/>
          </p:nvPr>
        </p:nvSpPr>
        <p:spPr>
          <a:xfrm>
            <a:off x="665672" y="1532326"/>
            <a:ext cx="10515600" cy="4351338"/>
          </a:xfrm>
        </p:spPr>
        <p:txBody>
          <a:bodyPr vert="horz" lIns="91440" tIns="45720" rIns="91440" bIns="45720" rtlCol="0" anchor="t">
            <a:normAutofit fontScale="55000" lnSpcReduction="20000"/>
          </a:bodyPr>
          <a:lstStyle/>
          <a:p>
            <a:r>
              <a:rPr lang="en-US" sz="3400" b="1">
                <a:solidFill>
                  <a:srgbClr val="3C1053"/>
                </a:solidFill>
              </a:rPr>
              <a:t>After initial registration for courses, you will need to complete the following registration steps </a:t>
            </a:r>
            <a:r>
              <a:rPr lang="en-US" sz="3400" b="1" i="1" u="sng">
                <a:solidFill>
                  <a:srgbClr val="3C1053"/>
                </a:solidFill>
              </a:rPr>
              <a:t>each</a:t>
            </a:r>
            <a:r>
              <a:rPr lang="en-US" sz="3400" b="1">
                <a:solidFill>
                  <a:srgbClr val="3C1053"/>
                </a:solidFill>
              </a:rPr>
              <a:t> semester (Spring, Summer and Fall):</a:t>
            </a:r>
            <a:endParaRPr lang="en-US" sz="1700">
              <a:solidFill>
                <a:srgbClr val="3C1053"/>
              </a:solidFill>
              <a:ea typeface="Calibri"/>
              <a:cs typeface="Calibri"/>
            </a:endParaRPr>
          </a:p>
          <a:p>
            <a:pPr lvl="1"/>
            <a:r>
              <a:rPr lang="en-US" sz="3000">
                <a:solidFill>
                  <a:srgbClr val="3C1053"/>
                </a:solidFill>
                <a:ea typeface="Calibri"/>
                <a:cs typeface="Calibri"/>
              </a:rPr>
              <a:t>Completing the Attendance Verification Questionnaire (sent via email)</a:t>
            </a:r>
          </a:p>
          <a:p>
            <a:pPr lvl="1"/>
            <a:r>
              <a:rPr lang="en-US" sz="3000">
                <a:solidFill>
                  <a:srgbClr val="3C1053"/>
                </a:solidFill>
                <a:ea typeface="Calibri"/>
                <a:cs typeface="Calibri"/>
              </a:rPr>
              <a:t>Completing your Financial Responsibility Acknowledgement in Workday Student (sent via Workday Student task)</a:t>
            </a:r>
          </a:p>
          <a:p>
            <a:pPr lvl="1"/>
            <a:r>
              <a:rPr lang="en-US" sz="3000">
                <a:solidFill>
                  <a:srgbClr val="3C1053"/>
                </a:solidFill>
                <a:ea typeface="Calibri"/>
                <a:cs typeface="Calibri"/>
              </a:rPr>
              <a:t>Making a payment, applying Financial Aid, and/or clearing any past-due balance</a:t>
            </a:r>
          </a:p>
          <a:p>
            <a:pPr>
              <a:lnSpc>
                <a:spcPct val="120000"/>
              </a:lnSpc>
            </a:pPr>
            <a:r>
              <a:rPr lang="en-US" sz="3400" b="1">
                <a:solidFill>
                  <a:srgbClr val="3C1053"/>
                </a:solidFill>
                <a:ea typeface="Calibri"/>
                <a:cs typeface="Calibri"/>
              </a:rPr>
              <a:t>As a </a:t>
            </a:r>
            <a:r>
              <a:rPr lang="en-US" sz="3400" b="1" u="sng">
                <a:solidFill>
                  <a:srgbClr val="3C1053"/>
                </a:solidFill>
                <a:ea typeface="Calibri"/>
                <a:cs typeface="Calibri"/>
              </a:rPr>
              <a:t>new student ONLY</a:t>
            </a:r>
            <a:r>
              <a:rPr lang="en-US" sz="3400" b="1">
                <a:solidFill>
                  <a:srgbClr val="3C1053"/>
                </a:solidFill>
                <a:ea typeface="Calibri"/>
                <a:cs typeface="Calibri"/>
              </a:rPr>
              <a:t>, you will also need to work with the Student Health Center to clear any Immunization requirements. If not completed, a hold may be placed on your account. </a:t>
            </a:r>
          </a:p>
          <a:p>
            <a:pPr lvl="1">
              <a:lnSpc>
                <a:spcPct val="120000"/>
              </a:lnSpc>
            </a:pPr>
            <a:r>
              <a:rPr lang="en-US" sz="3000">
                <a:solidFill>
                  <a:srgbClr val="3C1053"/>
                </a:solidFill>
                <a:ea typeface="Calibri"/>
                <a:cs typeface="Calibri"/>
              </a:rPr>
              <a:t>Due to HIPPA, the Graduate School </a:t>
            </a:r>
            <a:r>
              <a:rPr lang="en-US" sz="3000" b="1" i="1" u="sng">
                <a:solidFill>
                  <a:srgbClr val="3C1053"/>
                </a:solidFill>
                <a:ea typeface="Calibri"/>
                <a:cs typeface="Calibri"/>
              </a:rPr>
              <a:t>does not</a:t>
            </a:r>
            <a:r>
              <a:rPr lang="en-US" sz="3000">
                <a:solidFill>
                  <a:srgbClr val="3C1053"/>
                </a:solidFill>
                <a:ea typeface="Calibri"/>
                <a:cs typeface="Calibri"/>
              </a:rPr>
              <a:t> get updates on what is needed for these holds to be removed. Please reach out directly to the Student Health Center to submit required documents. Once completed, they will clear the holds.</a:t>
            </a:r>
          </a:p>
          <a:p>
            <a:r>
              <a:rPr lang="en-US" sz="3400" b="1">
                <a:solidFill>
                  <a:srgbClr val="3C1053"/>
                </a:solidFill>
              </a:rPr>
              <a:t>You will get emails directly from the Bursar’s Office if you are missing one or multiple of these steps. </a:t>
            </a:r>
            <a:endParaRPr lang="en-US" sz="3400" b="1">
              <a:solidFill>
                <a:srgbClr val="3C1053"/>
              </a:solidFill>
              <a:ea typeface="Calibri"/>
              <a:cs typeface="Calibri"/>
            </a:endParaRPr>
          </a:p>
          <a:p>
            <a:r>
              <a:rPr lang="en-US" sz="3400" b="1">
                <a:solidFill>
                  <a:srgbClr val="3C1053"/>
                </a:solidFill>
              </a:rPr>
              <a:t>If you have questions about completing these steps, reach out to the Bursar’s Office directly. </a:t>
            </a:r>
            <a:endParaRPr lang="en-US" sz="3400" b="1">
              <a:solidFill>
                <a:srgbClr val="3C1053"/>
              </a:solidFill>
              <a:ea typeface="Calibri"/>
              <a:cs typeface="Calibri"/>
            </a:endParaRPr>
          </a:p>
          <a:p>
            <a:r>
              <a:rPr lang="en-US" sz="3400" b="1">
                <a:solidFill>
                  <a:srgbClr val="3C1053"/>
                </a:solidFill>
              </a:rPr>
              <a:t>If you have questions pertaining to Financial Aid, reach out to LSU Online Financial Aid directly.</a:t>
            </a:r>
            <a:endParaRPr lang="en-US" sz="3400" b="1">
              <a:solidFill>
                <a:srgbClr val="3C1053"/>
              </a:solidFill>
              <a:ea typeface="Calibri"/>
              <a:cs typeface="Calibri"/>
            </a:endParaRPr>
          </a:p>
        </p:txBody>
      </p:sp>
    </p:spTree>
    <p:extLst>
      <p:ext uri="{BB962C8B-B14F-4D97-AF65-F5344CB8AC3E}">
        <p14:creationId xmlns:p14="http://schemas.microsoft.com/office/powerpoint/2010/main" val="122007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E780-ECEE-F83B-58F9-1EE61A295B1B}"/>
              </a:ext>
            </a:extLst>
          </p:cNvPr>
          <p:cNvSpPr>
            <a:spLocks noGrp="1"/>
          </p:cNvSpPr>
          <p:nvPr>
            <p:ph type="title"/>
          </p:nvPr>
        </p:nvSpPr>
        <p:spPr>
          <a:xfrm>
            <a:off x="-287710" y="139675"/>
            <a:ext cx="12163425" cy="1325563"/>
          </a:xfrm>
        </p:spPr>
        <p:txBody>
          <a:bodyPr/>
          <a:lstStyle/>
          <a:p>
            <a:pPr algn="ctr"/>
            <a:r>
              <a:rPr lang="en-US" b="1" dirty="0">
                <a:solidFill>
                  <a:srgbClr val="3C1053"/>
                </a:solidFill>
              </a:rPr>
              <a:t>How to Drop or Withdraw Courses In Workday Student</a:t>
            </a:r>
          </a:p>
        </p:txBody>
      </p:sp>
      <p:pic>
        <p:nvPicPr>
          <p:cNvPr id="5" name="Content Placeholder 4">
            <a:extLst>
              <a:ext uri="{FF2B5EF4-FFF2-40B4-BE49-F238E27FC236}">
                <a16:creationId xmlns:a16="http://schemas.microsoft.com/office/drawing/2014/main" id="{A2B1FB23-9ADE-8E21-AC8A-F55AD1F5AB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490" y="1465238"/>
            <a:ext cx="4950829" cy="4705228"/>
          </a:xfrm>
          <a:prstGeom prst="rect">
            <a:avLst/>
          </a:prstGeom>
        </p:spPr>
      </p:pic>
      <p:pic>
        <p:nvPicPr>
          <p:cNvPr id="11" name="Picture 10">
            <a:extLst>
              <a:ext uri="{FF2B5EF4-FFF2-40B4-BE49-F238E27FC236}">
                <a16:creationId xmlns:a16="http://schemas.microsoft.com/office/drawing/2014/main" id="{BC8B74D7-E645-BA3A-6172-9A8E5ADF9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609" y="1465238"/>
            <a:ext cx="5100172" cy="4314460"/>
          </a:xfrm>
          <a:prstGeom prst="rect">
            <a:avLst/>
          </a:prstGeom>
        </p:spPr>
      </p:pic>
    </p:spTree>
    <p:extLst>
      <p:ext uri="{BB962C8B-B14F-4D97-AF65-F5344CB8AC3E}">
        <p14:creationId xmlns:p14="http://schemas.microsoft.com/office/powerpoint/2010/main" val="168146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53F5-AF9D-0165-EA2E-2903DE48B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0085F-69ED-BBFD-77E9-82AD55B6E891}"/>
              </a:ext>
            </a:extLst>
          </p:cNvPr>
          <p:cNvSpPr>
            <a:spLocks noGrp="1"/>
          </p:cNvSpPr>
          <p:nvPr>
            <p:ph type="title"/>
          </p:nvPr>
        </p:nvSpPr>
        <p:spPr>
          <a:xfrm>
            <a:off x="163901" y="164904"/>
            <a:ext cx="11904453" cy="1325563"/>
          </a:xfrm>
        </p:spPr>
        <p:txBody>
          <a:bodyPr/>
          <a:lstStyle/>
          <a:p>
            <a:pPr algn="ctr"/>
            <a:r>
              <a:rPr lang="en-US" b="1" dirty="0">
                <a:solidFill>
                  <a:srgbClr val="3C1053"/>
                </a:solidFill>
              </a:rPr>
              <a:t>How to Swap Course Sections In Workday Student</a:t>
            </a:r>
          </a:p>
        </p:txBody>
      </p:sp>
      <p:sp>
        <p:nvSpPr>
          <p:cNvPr id="3" name="Content Placeholder 2">
            <a:extLst>
              <a:ext uri="{FF2B5EF4-FFF2-40B4-BE49-F238E27FC236}">
                <a16:creationId xmlns:a16="http://schemas.microsoft.com/office/drawing/2014/main" id="{BF8DA08F-0B02-1E8A-CEFA-A72C09F26AC2}"/>
              </a:ext>
            </a:extLst>
          </p:cNvPr>
          <p:cNvSpPr>
            <a:spLocks noGrp="1"/>
          </p:cNvSpPr>
          <p:nvPr>
            <p:ph idx="1"/>
          </p:nvPr>
        </p:nvSpPr>
        <p:spPr>
          <a:xfrm>
            <a:off x="480221" y="1544039"/>
            <a:ext cx="5446127" cy="4486275"/>
          </a:xfrm>
        </p:spPr>
        <p:txBody>
          <a:bodyPr>
            <a:normAutofit/>
          </a:bodyPr>
          <a:lstStyle/>
          <a:p>
            <a:pPr marL="0" indent="0">
              <a:buNone/>
            </a:pPr>
            <a:endParaRPr lang="en-US" sz="1900">
              <a:solidFill>
                <a:srgbClr val="3C1053"/>
              </a:solidFill>
            </a:endParaRPr>
          </a:p>
          <a:p>
            <a:pPr marL="0" indent="0">
              <a:buNone/>
            </a:pPr>
            <a:r>
              <a:rPr lang="en-US" sz="1900">
                <a:solidFill>
                  <a:srgbClr val="3C1053"/>
                </a:solidFill>
              </a:rPr>
              <a:t>To swap to a different course or different course section, you will complete the same steps as dropping, but select the swap option </a:t>
            </a:r>
            <a:r>
              <a:rPr lang="en-US" sz="1900" i="1" u="sng">
                <a:solidFill>
                  <a:srgbClr val="3C1053"/>
                </a:solidFill>
              </a:rPr>
              <a:t>instead</a:t>
            </a:r>
            <a:r>
              <a:rPr lang="en-US" sz="1900">
                <a:solidFill>
                  <a:srgbClr val="3C1053"/>
                </a:solidFill>
              </a:rPr>
              <a:t> of drop. Once in you select the swap option, you will complete the following steps: </a:t>
            </a:r>
          </a:p>
        </p:txBody>
      </p:sp>
      <p:pic>
        <p:nvPicPr>
          <p:cNvPr id="5" name="Picture 4">
            <a:extLst>
              <a:ext uri="{FF2B5EF4-FFF2-40B4-BE49-F238E27FC236}">
                <a16:creationId xmlns:a16="http://schemas.microsoft.com/office/drawing/2014/main" id="{22D9C5B8-C36D-32FF-B97A-43AABB74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5446127" cy="1967812"/>
          </a:xfrm>
          <a:prstGeom prst="rect">
            <a:avLst/>
          </a:prstGeom>
        </p:spPr>
      </p:pic>
      <p:pic>
        <p:nvPicPr>
          <p:cNvPr id="7" name="Picture 6">
            <a:extLst>
              <a:ext uri="{FF2B5EF4-FFF2-40B4-BE49-F238E27FC236}">
                <a16:creationId xmlns:a16="http://schemas.microsoft.com/office/drawing/2014/main" id="{19DC1621-8473-3961-D7AB-21AD8E97B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669" y="1278642"/>
            <a:ext cx="4692770" cy="4871992"/>
          </a:xfrm>
          <a:prstGeom prst="rect">
            <a:avLst/>
          </a:prstGeom>
        </p:spPr>
      </p:pic>
    </p:spTree>
    <p:extLst>
      <p:ext uri="{BB962C8B-B14F-4D97-AF65-F5344CB8AC3E}">
        <p14:creationId xmlns:p14="http://schemas.microsoft.com/office/powerpoint/2010/main" val="307678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2230-70E6-46AC-947F-5713AD7E88C1}"/>
              </a:ext>
            </a:extLst>
          </p:cNvPr>
          <p:cNvSpPr>
            <a:spLocks noGrp="1"/>
          </p:cNvSpPr>
          <p:nvPr>
            <p:ph type="title"/>
          </p:nvPr>
        </p:nvSpPr>
        <p:spPr>
          <a:xfrm>
            <a:off x="215660" y="183970"/>
            <a:ext cx="11542144" cy="1325563"/>
          </a:xfrm>
        </p:spPr>
        <p:txBody>
          <a:bodyPr/>
          <a:lstStyle/>
          <a:p>
            <a:pPr algn="ctr"/>
            <a:r>
              <a:rPr lang="en-US" b="1">
                <a:solidFill>
                  <a:srgbClr val="3C1053"/>
                </a:solidFill>
              </a:rPr>
              <a:t>How to Request a Leave of Absence or Institutional Withdrawal</a:t>
            </a:r>
          </a:p>
        </p:txBody>
      </p:sp>
      <p:sp>
        <p:nvSpPr>
          <p:cNvPr id="3" name="Content Placeholder 2">
            <a:extLst>
              <a:ext uri="{FF2B5EF4-FFF2-40B4-BE49-F238E27FC236}">
                <a16:creationId xmlns:a16="http://schemas.microsoft.com/office/drawing/2014/main" id="{6D7F6F96-A3B1-5E39-C012-0D463CD4D2CB}"/>
              </a:ext>
            </a:extLst>
          </p:cNvPr>
          <p:cNvSpPr>
            <a:spLocks noGrp="1"/>
          </p:cNvSpPr>
          <p:nvPr>
            <p:ph idx="1"/>
          </p:nvPr>
        </p:nvSpPr>
        <p:spPr>
          <a:xfrm>
            <a:off x="561975" y="1616075"/>
            <a:ext cx="10515600" cy="4351338"/>
          </a:xfrm>
        </p:spPr>
        <p:txBody>
          <a:bodyPr vert="horz" lIns="91440" tIns="45720" rIns="91440" bIns="45720" rtlCol="0" anchor="t">
            <a:normAutofit fontScale="92500" lnSpcReduction="10000"/>
          </a:bodyPr>
          <a:lstStyle/>
          <a:p>
            <a:r>
              <a:rPr lang="en-US" sz="1900" b="1" dirty="0">
                <a:solidFill>
                  <a:srgbClr val="3C1053"/>
                </a:solidFill>
              </a:rPr>
              <a:t>If you are dropping all courses in a semester (Spring, Fall, or Summer) and plan to return to courses within 1 year (6 modules), you will need to reach out to your Academic Advisor to submit a Leave of Absence in Workday Student. </a:t>
            </a:r>
          </a:p>
          <a:p>
            <a:pPr lvl="1"/>
            <a:r>
              <a:rPr lang="en-US" sz="1800" dirty="0">
                <a:solidFill>
                  <a:srgbClr val="3C1053"/>
                </a:solidFill>
              </a:rPr>
              <a:t>Once submitted, it will route to necessary offices for approval and the courses will be dropped or withdrawn once all approvals are completed. This can take a few days to process and your courses will still appear until the processes are completed. </a:t>
            </a:r>
            <a:endParaRPr lang="en-US" sz="1800" dirty="0">
              <a:solidFill>
                <a:srgbClr val="3C1053"/>
              </a:solidFill>
              <a:ea typeface="Calibri"/>
              <a:cs typeface="Calibri"/>
            </a:endParaRPr>
          </a:p>
          <a:p>
            <a:pPr lvl="2">
              <a:lnSpc>
                <a:spcPct val="110000"/>
              </a:lnSpc>
            </a:pPr>
            <a:r>
              <a:rPr lang="en-US" sz="1600" i="1" u="sng" dirty="0">
                <a:solidFill>
                  <a:srgbClr val="3C1053"/>
                </a:solidFill>
                <a:ea typeface="Calibri"/>
                <a:cs typeface="Calibri"/>
              </a:rPr>
              <a:t>Note:</a:t>
            </a:r>
            <a:r>
              <a:rPr lang="en-US" sz="1600" i="1" dirty="0">
                <a:solidFill>
                  <a:srgbClr val="3C1053"/>
                </a:solidFill>
                <a:ea typeface="Calibri"/>
                <a:cs typeface="Calibri"/>
              </a:rPr>
              <a:t> A Leave of Absence can be approved after the deadline as long as your Academic Advisor submitted it by the applicable deadline. Refunds and drop/withdrawal status is based on the date the Leave of Absence was initiated, </a:t>
            </a:r>
            <a:r>
              <a:rPr lang="en-US" sz="1600" i="1" u="sng" dirty="0">
                <a:solidFill>
                  <a:srgbClr val="3C1053"/>
                </a:solidFill>
                <a:ea typeface="Calibri"/>
                <a:cs typeface="Calibri"/>
              </a:rPr>
              <a:t>not</a:t>
            </a:r>
            <a:r>
              <a:rPr lang="en-US" sz="1600" i="1" dirty="0">
                <a:solidFill>
                  <a:srgbClr val="3C1053"/>
                </a:solidFill>
                <a:ea typeface="Calibri"/>
                <a:cs typeface="Calibri"/>
              </a:rPr>
              <a:t> the date all approvals are completed.</a:t>
            </a:r>
          </a:p>
          <a:p>
            <a:pPr marL="914400" lvl="2" indent="0">
              <a:lnSpc>
                <a:spcPct val="110000"/>
              </a:lnSpc>
              <a:buNone/>
            </a:pPr>
            <a:endParaRPr lang="en-US" sz="1600" i="1" dirty="0">
              <a:solidFill>
                <a:srgbClr val="3C1053"/>
              </a:solidFill>
              <a:ea typeface="Calibri"/>
              <a:cs typeface="Calibri"/>
            </a:endParaRPr>
          </a:p>
          <a:p>
            <a:pPr lvl="1"/>
            <a:r>
              <a:rPr lang="en-US" sz="1800" dirty="0">
                <a:solidFill>
                  <a:srgbClr val="3C1053"/>
                </a:solidFill>
              </a:rPr>
              <a:t>If your Leave of Absence is denied, please reach out to your Academic Advisor to see who denied it and why. It may need to be re-submitted for you.</a:t>
            </a:r>
            <a:endParaRPr lang="en-US" sz="1800" dirty="0">
              <a:solidFill>
                <a:srgbClr val="3C1053"/>
              </a:solidFill>
              <a:ea typeface="Calibri"/>
              <a:cs typeface="Calibri"/>
            </a:endParaRPr>
          </a:p>
          <a:p>
            <a:pPr marL="457200" lvl="1" indent="0">
              <a:buNone/>
            </a:pPr>
            <a:endParaRPr lang="en-US" sz="1800" dirty="0">
              <a:solidFill>
                <a:srgbClr val="3C1053"/>
              </a:solidFill>
              <a:ea typeface="Calibri"/>
              <a:cs typeface="Calibri"/>
            </a:endParaRPr>
          </a:p>
          <a:p>
            <a:r>
              <a:rPr lang="en-US" sz="1900" b="1" dirty="0">
                <a:solidFill>
                  <a:srgbClr val="3C1053"/>
                </a:solidFill>
              </a:rPr>
              <a:t>If you are dropping all courses in a semester (Spring, Fall, or Summer) and </a:t>
            </a:r>
            <a:r>
              <a:rPr lang="en-US" sz="1900" b="1" u="sng" dirty="0">
                <a:solidFill>
                  <a:srgbClr val="3C1053"/>
                </a:solidFill>
              </a:rPr>
              <a:t>do not</a:t>
            </a:r>
            <a:r>
              <a:rPr lang="en-US" sz="1900" b="1" dirty="0">
                <a:solidFill>
                  <a:srgbClr val="3C1053"/>
                </a:solidFill>
              </a:rPr>
              <a:t> plan to return to LSU, you will need to reach out to your Academic Advisor to submit an Institutional Withdrawal in Workday Student.</a:t>
            </a:r>
            <a:endParaRPr lang="en-US" sz="1900" b="1" dirty="0">
              <a:solidFill>
                <a:srgbClr val="3C1053"/>
              </a:solidFill>
              <a:ea typeface="Calibri"/>
              <a:cs typeface="Calibri"/>
            </a:endParaRPr>
          </a:p>
          <a:p>
            <a:pPr lvl="1"/>
            <a:r>
              <a:rPr lang="en-US" sz="1800" i="1" dirty="0">
                <a:solidFill>
                  <a:srgbClr val="3C1053"/>
                </a:solidFill>
              </a:rPr>
              <a:t>Please keep in mind that this option requires a new Graduate Admissions application be submitted</a:t>
            </a:r>
            <a:r>
              <a:rPr lang="en-US" sz="1800" dirty="0">
                <a:solidFill>
                  <a:srgbClr val="3C1053"/>
                </a:solidFill>
              </a:rPr>
              <a:t>. </a:t>
            </a:r>
            <a:endParaRPr lang="en-US" sz="1800" dirty="0">
              <a:solidFill>
                <a:srgbClr val="3C1053"/>
              </a:solidFill>
              <a:ea typeface="Calibri"/>
              <a:cs typeface="Calibri"/>
            </a:endParaRPr>
          </a:p>
          <a:p>
            <a:pPr lvl="1"/>
            <a:endParaRPr lang="en-US" dirty="0"/>
          </a:p>
        </p:txBody>
      </p:sp>
    </p:spTree>
    <p:extLst>
      <p:ext uri="{BB962C8B-B14F-4D97-AF65-F5344CB8AC3E}">
        <p14:creationId xmlns:p14="http://schemas.microsoft.com/office/powerpoint/2010/main" val="293897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3FDE-0FA8-F385-B47B-0CE80674F3F6}"/>
              </a:ext>
            </a:extLst>
          </p:cNvPr>
          <p:cNvSpPr>
            <a:spLocks noGrp="1"/>
          </p:cNvSpPr>
          <p:nvPr>
            <p:ph type="title"/>
          </p:nvPr>
        </p:nvSpPr>
        <p:spPr>
          <a:xfrm>
            <a:off x="838200" y="266698"/>
            <a:ext cx="10515600" cy="1325563"/>
          </a:xfrm>
        </p:spPr>
        <p:txBody>
          <a:bodyPr/>
          <a:lstStyle/>
          <a:p>
            <a:pPr algn="ctr"/>
            <a:r>
              <a:rPr lang="en-US" b="1">
                <a:solidFill>
                  <a:srgbClr val="3C1053"/>
                </a:solidFill>
              </a:rPr>
              <a:t>Deadlines for Dropping and Withdrawing	</a:t>
            </a:r>
          </a:p>
        </p:txBody>
      </p:sp>
      <p:sp>
        <p:nvSpPr>
          <p:cNvPr id="3" name="Content Placeholder 2">
            <a:extLst>
              <a:ext uri="{FF2B5EF4-FFF2-40B4-BE49-F238E27FC236}">
                <a16:creationId xmlns:a16="http://schemas.microsoft.com/office/drawing/2014/main" id="{2C88BBE6-4769-1FB5-B56A-2089178E49A5}"/>
              </a:ext>
            </a:extLst>
          </p:cNvPr>
          <p:cNvSpPr>
            <a:spLocks noGrp="1"/>
          </p:cNvSpPr>
          <p:nvPr>
            <p:ph idx="1"/>
          </p:nvPr>
        </p:nvSpPr>
        <p:spPr>
          <a:xfrm>
            <a:off x="5624184" y="1527968"/>
            <a:ext cx="5648864" cy="4351338"/>
          </a:xfrm>
        </p:spPr>
        <p:txBody>
          <a:bodyPr vert="horz" lIns="91440" tIns="45720" rIns="91440" bIns="45720" rtlCol="0" anchor="t">
            <a:normAutofit lnSpcReduction="10000"/>
          </a:bodyPr>
          <a:lstStyle/>
          <a:p>
            <a:r>
              <a:rPr lang="en-US" sz="2100" b="1" dirty="0">
                <a:solidFill>
                  <a:srgbClr val="3C1053"/>
                </a:solidFill>
              </a:rPr>
              <a:t>Each module there will be deadlines for dropping and/or withdrawing from the university. Please be mindful of these deadlines!</a:t>
            </a:r>
          </a:p>
          <a:p>
            <a:pPr lvl="1"/>
            <a:r>
              <a:rPr lang="en-US" sz="1800" dirty="0">
                <a:solidFill>
                  <a:srgbClr val="3C1053"/>
                </a:solidFill>
              </a:rPr>
              <a:t>You will need to drop by the Last Date to Add for 100% refund and no W. </a:t>
            </a:r>
            <a:endParaRPr lang="en-US" sz="1800" dirty="0">
              <a:solidFill>
                <a:srgbClr val="3C1053"/>
              </a:solidFill>
              <a:ea typeface="Calibri"/>
              <a:cs typeface="Calibri"/>
            </a:endParaRPr>
          </a:p>
          <a:p>
            <a:pPr lvl="1"/>
            <a:r>
              <a:rPr lang="en-US" sz="1800" dirty="0">
                <a:solidFill>
                  <a:srgbClr val="3C1053"/>
                </a:solidFill>
              </a:rPr>
              <a:t>Anytime after the Last Date to Add, you will get 0% refund and a W on your transcript for the course.</a:t>
            </a:r>
            <a:endParaRPr lang="en-US" sz="1800" dirty="0">
              <a:solidFill>
                <a:srgbClr val="3C1053"/>
              </a:solidFill>
              <a:ea typeface="Calibri"/>
              <a:cs typeface="Calibri"/>
            </a:endParaRPr>
          </a:p>
          <a:p>
            <a:pPr lvl="1"/>
            <a:r>
              <a:rPr lang="en-US" sz="1800" dirty="0">
                <a:solidFill>
                  <a:srgbClr val="3C1053"/>
                </a:solidFill>
              </a:rPr>
              <a:t>Please check with your funding source before dropping or withdrawing to ensure you understand any financial consequences.</a:t>
            </a:r>
            <a:endParaRPr lang="en-US" sz="1800" dirty="0">
              <a:solidFill>
                <a:srgbClr val="3C1053"/>
              </a:solidFill>
              <a:ea typeface="Calibri"/>
              <a:cs typeface="Calibri"/>
            </a:endParaRPr>
          </a:p>
          <a:p>
            <a:r>
              <a:rPr lang="en-US" sz="1900" b="1" dirty="0">
                <a:solidFill>
                  <a:srgbClr val="3C1053"/>
                </a:solidFill>
              </a:rPr>
              <a:t>Please see our Graduate School Academic Calendars on our website for each modules deadlines. </a:t>
            </a:r>
          </a:p>
          <a:p>
            <a:pPr lvl="1"/>
            <a:r>
              <a:rPr lang="en-US" sz="1500" dirty="0">
                <a:solidFill>
                  <a:srgbClr val="3C1053"/>
                </a:solidFill>
                <a:ea typeface="Calibri"/>
                <a:cs typeface="Calibri"/>
                <a:hlinkClick r:id="rId2">
                  <a:extLst>
                    <a:ext uri="{A12FA001-AC4F-418D-AE19-62706E023703}">
                      <ahyp:hlinkClr xmlns:ahyp="http://schemas.microsoft.com/office/drawing/2018/hyperlinkcolor" val="tx"/>
                    </a:ext>
                  </a:extLst>
                </a:hlinkClick>
              </a:rPr>
              <a:t>https://www.lsu.edu/graduateschool/students/calendars.php</a:t>
            </a:r>
            <a:r>
              <a:rPr lang="en-US" sz="1500" dirty="0">
                <a:solidFill>
                  <a:srgbClr val="3C1053"/>
                </a:solidFill>
                <a:ea typeface="Calibri"/>
                <a:cs typeface="Calibri"/>
              </a:rPr>
              <a:t> </a:t>
            </a:r>
            <a:endParaRPr lang="en-US" sz="1500" b="1" dirty="0">
              <a:solidFill>
                <a:srgbClr val="3C1053"/>
              </a:solidFill>
              <a:ea typeface="Calibri"/>
              <a:cs typeface="Calibri"/>
            </a:endParaRPr>
          </a:p>
          <a:p>
            <a:pPr lvl="1"/>
            <a:endParaRPr lang="en-US" sz="1500" dirty="0">
              <a:solidFill>
                <a:srgbClr val="3C1053"/>
              </a:solidFill>
            </a:endParaRPr>
          </a:p>
          <a:p>
            <a:pPr marL="0" indent="0">
              <a:buNone/>
            </a:pPr>
            <a:r>
              <a:rPr lang="en-US" sz="1900" b="1" dirty="0">
                <a:solidFill>
                  <a:srgbClr val="3C1053"/>
                </a:solidFill>
              </a:rPr>
              <a:t>     &lt;---- See example calendar </a:t>
            </a:r>
            <a:endParaRPr lang="en-US" sz="1900" b="1" dirty="0">
              <a:solidFill>
                <a:srgbClr val="3C1053"/>
              </a:solidFill>
              <a:ea typeface="Calibri"/>
              <a:cs typeface="Calibri"/>
            </a:endParaRPr>
          </a:p>
          <a:p>
            <a:pPr marL="457200" lvl="1" indent="0">
              <a:buNone/>
            </a:pPr>
            <a:endParaRPr lang="en-US" sz="1800" dirty="0">
              <a:solidFill>
                <a:srgbClr val="3C1053"/>
              </a:solidFill>
              <a:ea typeface="Calibri"/>
              <a:cs typeface="Calibri"/>
            </a:endParaRPr>
          </a:p>
          <a:p>
            <a:pPr lvl="1"/>
            <a:endParaRPr lang="en-US" dirty="0">
              <a:solidFill>
                <a:srgbClr val="3C1053"/>
              </a:solidFill>
            </a:endParaRPr>
          </a:p>
        </p:txBody>
      </p:sp>
      <p:pic>
        <p:nvPicPr>
          <p:cNvPr id="5" name="Picture 4">
            <a:extLst>
              <a:ext uri="{FF2B5EF4-FFF2-40B4-BE49-F238E27FC236}">
                <a16:creationId xmlns:a16="http://schemas.microsoft.com/office/drawing/2014/main" id="{BD2F1FB3-94A3-0E05-3049-E7E13AAE2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93" y="1528763"/>
            <a:ext cx="5200465" cy="4533900"/>
          </a:xfrm>
          <a:prstGeom prst="rect">
            <a:avLst/>
          </a:prstGeom>
        </p:spPr>
      </p:pic>
    </p:spTree>
    <p:extLst>
      <p:ext uri="{BB962C8B-B14F-4D97-AF65-F5344CB8AC3E}">
        <p14:creationId xmlns:p14="http://schemas.microsoft.com/office/powerpoint/2010/main" val="175235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B30C-15B0-D643-4ED2-C3F8984C115E}"/>
              </a:ext>
            </a:extLst>
          </p:cNvPr>
          <p:cNvSpPr>
            <a:spLocks noGrp="1"/>
          </p:cNvSpPr>
          <p:nvPr>
            <p:ph type="title"/>
          </p:nvPr>
        </p:nvSpPr>
        <p:spPr/>
        <p:txBody>
          <a:bodyPr/>
          <a:lstStyle/>
          <a:p>
            <a:pPr algn="ctr"/>
            <a:r>
              <a:rPr lang="en-US" b="1" dirty="0">
                <a:solidFill>
                  <a:srgbClr val="3C1053"/>
                </a:solidFill>
              </a:rPr>
              <a:t>How to Request a Change or Add Program of Study</a:t>
            </a:r>
          </a:p>
        </p:txBody>
      </p:sp>
      <p:sp>
        <p:nvSpPr>
          <p:cNvPr id="3" name="Content Placeholder 2">
            <a:extLst>
              <a:ext uri="{FF2B5EF4-FFF2-40B4-BE49-F238E27FC236}">
                <a16:creationId xmlns:a16="http://schemas.microsoft.com/office/drawing/2014/main" id="{C4937A46-72D0-835E-906A-F0AC5C287544}"/>
              </a:ext>
            </a:extLst>
          </p:cNvPr>
          <p:cNvSpPr>
            <a:spLocks noGrp="1"/>
          </p:cNvSpPr>
          <p:nvPr>
            <p:ph idx="1"/>
          </p:nvPr>
        </p:nvSpPr>
        <p:spPr>
          <a:xfrm>
            <a:off x="733425" y="1577975"/>
            <a:ext cx="10725150" cy="4665663"/>
          </a:xfrm>
        </p:spPr>
        <p:txBody>
          <a:bodyPr vert="horz" lIns="91440" tIns="45720" rIns="91440" bIns="45720" rtlCol="0" anchor="t">
            <a:normAutofit fontScale="92500" lnSpcReduction="10000"/>
          </a:bodyPr>
          <a:lstStyle/>
          <a:p>
            <a:r>
              <a:rPr lang="en-US" sz="1900" b="1">
                <a:solidFill>
                  <a:srgbClr val="3C1053"/>
                </a:solidFill>
              </a:rPr>
              <a:t>If you want to </a:t>
            </a:r>
            <a:r>
              <a:rPr lang="en-US" sz="1900" b="1" u="sng">
                <a:solidFill>
                  <a:srgbClr val="3C1053"/>
                </a:solidFill>
              </a:rPr>
              <a:t>c</a:t>
            </a:r>
            <a:r>
              <a:rPr lang="en-US" sz="1900" b="1" i="1" u="sng">
                <a:solidFill>
                  <a:srgbClr val="3C1053"/>
                </a:solidFill>
              </a:rPr>
              <a:t>hange</a:t>
            </a:r>
            <a:r>
              <a:rPr lang="en-US" sz="1900" b="1">
                <a:solidFill>
                  <a:srgbClr val="3C1053"/>
                </a:solidFill>
              </a:rPr>
              <a:t> your Program of Study:</a:t>
            </a:r>
          </a:p>
          <a:p>
            <a:pPr lvl="1"/>
            <a:r>
              <a:rPr lang="en-US" sz="1800">
                <a:solidFill>
                  <a:srgbClr val="3C1053"/>
                </a:solidFill>
              </a:rPr>
              <a:t>Contact your Academic Advisor in your home department and the new department to see if the switch requires a new Graduate Admissions application.</a:t>
            </a:r>
            <a:endParaRPr lang="en-US" sz="1800">
              <a:solidFill>
                <a:srgbClr val="3C1053"/>
              </a:solidFill>
              <a:ea typeface="Calibri"/>
              <a:cs typeface="Calibri"/>
            </a:endParaRPr>
          </a:p>
          <a:p>
            <a:pPr lvl="1"/>
            <a:r>
              <a:rPr lang="en-US" sz="1800">
                <a:solidFill>
                  <a:srgbClr val="3C1053"/>
                </a:solidFill>
              </a:rPr>
              <a:t>If it </a:t>
            </a:r>
            <a:r>
              <a:rPr lang="en-US" sz="1800" b="1" i="1" u="sng">
                <a:solidFill>
                  <a:srgbClr val="3C1053"/>
                </a:solidFill>
              </a:rPr>
              <a:t>does not</a:t>
            </a:r>
            <a:r>
              <a:rPr lang="en-US" sz="1800">
                <a:solidFill>
                  <a:srgbClr val="3C1053"/>
                </a:solidFill>
              </a:rPr>
              <a:t>, both departments can sign and submit a Change of Department Form </a:t>
            </a:r>
            <a:r>
              <a:rPr lang="en-US" sz="1800" u="sng">
                <a:solidFill>
                  <a:srgbClr val="3C1053"/>
                </a:solidFill>
              </a:rPr>
              <a:t>or</a:t>
            </a:r>
            <a:r>
              <a:rPr lang="en-US" sz="1800">
                <a:solidFill>
                  <a:srgbClr val="3C1053"/>
                </a:solidFill>
              </a:rPr>
              <a:t> Change of Degree Program Form (depending on the new program). Once received by the Graduate School, we will enter the change into Workday Student. It may take a few days to route for approval by all offices.</a:t>
            </a:r>
            <a:endParaRPr lang="en-US" sz="1800" b="1">
              <a:solidFill>
                <a:srgbClr val="3C1053"/>
              </a:solidFill>
              <a:ea typeface="Calibri" panose="020F0502020204030204"/>
              <a:cs typeface="Calibri" panose="020F0502020204030204"/>
            </a:endParaRPr>
          </a:p>
          <a:p>
            <a:pPr lvl="1"/>
            <a:r>
              <a:rPr lang="en-US" sz="1800">
                <a:solidFill>
                  <a:srgbClr val="3C1053"/>
                </a:solidFill>
                <a:ea typeface="Calibri"/>
                <a:cs typeface="Calibri"/>
              </a:rPr>
              <a:t>If it </a:t>
            </a:r>
            <a:r>
              <a:rPr lang="en-US" sz="1800" b="1" u="sng">
                <a:solidFill>
                  <a:srgbClr val="3C1053"/>
                </a:solidFill>
                <a:ea typeface="Calibri"/>
                <a:cs typeface="Calibri"/>
              </a:rPr>
              <a:t>does</a:t>
            </a:r>
            <a:r>
              <a:rPr lang="en-US" sz="1800">
                <a:solidFill>
                  <a:srgbClr val="3C1053"/>
                </a:solidFill>
                <a:ea typeface="Calibri"/>
                <a:cs typeface="Calibri"/>
              </a:rPr>
              <a:t> require a new Graduate Admissions application, proceed with submitting the appropriate Graduate Admissions application in accordance with the admissions deadlines for the module you want the switch to be effective.</a:t>
            </a:r>
            <a:endParaRPr lang="en-US" sz="1800">
              <a:solidFill>
                <a:srgbClr val="3C1053"/>
              </a:solidFill>
            </a:endParaRPr>
          </a:p>
          <a:p>
            <a:pPr marL="457200" lvl="1" indent="0">
              <a:buNone/>
            </a:pPr>
            <a:endParaRPr lang="en-US" sz="1800">
              <a:solidFill>
                <a:srgbClr val="3C1053"/>
              </a:solidFill>
              <a:ea typeface="Calibri"/>
              <a:cs typeface="Calibri"/>
            </a:endParaRPr>
          </a:p>
          <a:p>
            <a:r>
              <a:rPr lang="en-US" sz="1900" b="1">
                <a:solidFill>
                  <a:srgbClr val="3C1053"/>
                </a:solidFill>
              </a:rPr>
              <a:t>If you want to </a:t>
            </a:r>
            <a:r>
              <a:rPr lang="en-US" sz="1900" b="1" i="1" u="sng">
                <a:solidFill>
                  <a:srgbClr val="3C1053"/>
                </a:solidFill>
              </a:rPr>
              <a:t>add</a:t>
            </a:r>
            <a:r>
              <a:rPr lang="en-US" sz="1900" b="1">
                <a:solidFill>
                  <a:srgbClr val="3C1053"/>
                </a:solidFill>
              </a:rPr>
              <a:t> a Program of Study (i.e. Dual Degree):</a:t>
            </a:r>
            <a:endParaRPr lang="en-US" sz="1900" b="1">
              <a:solidFill>
                <a:srgbClr val="3C1053"/>
              </a:solidFill>
              <a:ea typeface="Calibri"/>
              <a:cs typeface="Calibri"/>
            </a:endParaRPr>
          </a:p>
          <a:p>
            <a:pPr lvl="1"/>
            <a:r>
              <a:rPr lang="en-US" sz="1800">
                <a:solidFill>
                  <a:srgbClr val="3C1053"/>
                </a:solidFill>
              </a:rPr>
              <a:t>Contact your Academic Advisor in your home department to see if the switch is possible with your current degree program.</a:t>
            </a:r>
            <a:endParaRPr lang="en-US" sz="1800">
              <a:solidFill>
                <a:srgbClr val="3C1053"/>
              </a:solidFill>
              <a:ea typeface="Calibri"/>
              <a:cs typeface="Calibri"/>
            </a:endParaRPr>
          </a:p>
          <a:p>
            <a:pPr lvl="2"/>
            <a:r>
              <a:rPr lang="en-US" sz="1800" b="1" u="sng">
                <a:solidFill>
                  <a:srgbClr val="3C1053"/>
                </a:solidFill>
              </a:rPr>
              <a:t>Note:</a:t>
            </a:r>
            <a:r>
              <a:rPr lang="en-US" sz="1800" b="1">
                <a:solidFill>
                  <a:srgbClr val="3C1053"/>
                </a:solidFill>
              </a:rPr>
              <a:t> </a:t>
            </a:r>
            <a:r>
              <a:rPr lang="en-US" sz="1800">
                <a:solidFill>
                  <a:srgbClr val="3C1053"/>
                </a:solidFill>
              </a:rPr>
              <a:t>LSU Online students </a:t>
            </a:r>
            <a:r>
              <a:rPr lang="en-US" sz="1800" i="1" u="sng">
                <a:solidFill>
                  <a:srgbClr val="3C1053"/>
                </a:solidFill>
              </a:rPr>
              <a:t>cannot</a:t>
            </a:r>
            <a:r>
              <a:rPr lang="en-US" sz="1800">
                <a:solidFill>
                  <a:srgbClr val="3C1053"/>
                </a:solidFill>
              </a:rPr>
              <a:t> simultaneously complete degree programs in different colleges. If LSU Online students want to complete multiple degrees that are housed under different colleges, they must first complete all degree programs under the first college and then transition to the new degree program.</a:t>
            </a:r>
            <a:endParaRPr lang="en-US" sz="1700">
              <a:solidFill>
                <a:srgbClr val="3C1053"/>
              </a:solidFill>
            </a:endParaRPr>
          </a:p>
          <a:p>
            <a:pPr lvl="2"/>
            <a:r>
              <a:rPr lang="en-US" sz="1700">
                <a:solidFill>
                  <a:srgbClr val="3C1053"/>
                </a:solidFill>
              </a:rPr>
              <a:t>LSU Students who have </a:t>
            </a:r>
            <a:r>
              <a:rPr lang="en-US" sz="1700" b="1" i="1">
                <a:solidFill>
                  <a:srgbClr val="3C1053"/>
                </a:solidFill>
              </a:rPr>
              <a:t>graduated</a:t>
            </a:r>
            <a:r>
              <a:rPr lang="en-US" sz="1700" i="1">
                <a:solidFill>
                  <a:srgbClr val="3C1053"/>
                </a:solidFill>
              </a:rPr>
              <a:t> </a:t>
            </a:r>
            <a:r>
              <a:rPr lang="en-US" sz="1700">
                <a:solidFill>
                  <a:srgbClr val="3C1053"/>
                </a:solidFill>
              </a:rPr>
              <a:t>may declare another degree program for up to 1 year (6 modules) from the date of graduation without a new Graduate Admissions application, unless required by the new department.</a:t>
            </a:r>
            <a:endParaRPr lang="en-US" sz="1700">
              <a:solidFill>
                <a:srgbClr val="3C1053"/>
              </a:solidFill>
              <a:ea typeface="Calibri"/>
              <a:cs typeface="Calibri"/>
            </a:endParaRPr>
          </a:p>
        </p:txBody>
      </p:sp>
    </p:spTree>
    <p:extLst>
      <p:ext uri="{BB962C8B-B14F-4D97-AF65-F5344CB8AC3E}">
        <p14:creationId xmlns:p14="http://schemas.microsoft.com/office/powerpoint/2010/main" val="303397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424C-0FB5-0FCB-DFDB-02334775507D}"/>
              </a:ext>
            </a:extLst>
          </p:cNvPr>
          <p:cNvSpPr>
            <a:spLocks noGrp="1"/>
          </p:cNvSpPr>
          <p:nvPr>
            <p:ph type="title"/>
          </p:nvPr>
        </p:nvSpPr>
        <p:spPr>
          <a:xfrm>
            <a:off x="743310" y="214312"/>
            <a:ext cx="10515600" cy="1325563"/>
          </a:xfrm>
        </p:spPr>
        <p:txBody>
          <a:bodyPr anchor="ctr">
            <a:normAutofit/>
          </a:bodyPr>
          <a:lstStyle/>
          <a:p>
            <a:pPr algn="ctr"/>
            <a:r>
              <a:rPr lang="en-US" b="1">
                <a:solidFill>
                  <a:srgbClr val="3C1053"/>
                </a:solidFill>
              </a:rPr>
              <a:t>Helpful University Resources</a:t>
            </a:r>
          </a:p>
        </p:txBody>
      </p:sp>
      <p:graphicFrame>
        <p:nvGraphicFramePr>
          <p:cNvPr id="5" name="Content Placeholder 2">
            <a:extLst>
              <a:ext uri="{FF2B5EF4-FFF2-40B4-BE49-F238E27FC236}">
                <a16:creationId xmlns:a16="http://schemas.microsoft.com/office/drawing/2014/main" id="{D5DD9AFC-539A-AC1D-6A15-F0AC68DBFFAB}"/>
              </a:ext>
            </a:extLst>
          </p:cNvPr>
          <p:cNvGraphicFramePr>
            <a:graphicFrameLocks noGrp="1"/>
          </p:cNvGraphicFramePr>
          <p:nvPr>
            <p:ph idx="1"/>
            <p:extLst>
              <p:ext uri="{D42A27DB-BD31-4B8C-83A1-F6EECF244321}">
                <p14:modId xmlns:p14="http://schemas.microsoft.com/office/powerpoint/2010/main" val="4286106215"/>
              </p:ext>
            </p:extLst>
          </p:nvPr>
        </p:nvGraphicFramePr>
        <p:xfrm>
          <a:off x="561975" y="15398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C53D25A-D0CD-049E-398F-EC8AA83479A8}"/>
              </a:ext>
            </a:extLst>
          </p:cNvPr>
          <p:cNvSpPr txBox="1"/>
          <p:nvPr/>
        </p:nvSpPr>
        <p:spPr>
          <a:xfrm>
            <a:off x="561975" y="5864705"/>
            <a:ext cx="11394236" cy="369332"/>
          </a:xfrm>
          <a:prstGeom prst="rect">
            <a:avLst/>
          </a:prstGeom>
          <a:noFill/>
        </p:spPr>
        <p:txBody>
          <a:bodyPr wrap="square" rtlCol="0">
            <a:spAutoFit/>
          </a:bodyPr>
          <a:lstStyle/>
          <a:p>
            <a:r>
              <a:rPr lang="en-US">
                <a:solidFill>
                  <a:srgbClr val="3C1053"/>
                </a:solidFill>
              </a:rPr>
              <a:t>*See our full LSU Online Orientation Resource Guide for more information about these and other helpful resources!</a:t>
            </a:r>
          </a:p>
        </p:txBody>
      </p:sp>
    </p:spTree>
    <p:extLst>
      <p:ext uri="{BB962C8B-B14F-4D97-AF65-F5344CB8AC3E}">
        <p14:creationId xmlns:p14="http://schemas.microsoft.com/office/powerpoint/2010/main" val="191412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E285-262F-D6A8-9FA5-2BC9E84F2FFB}"/>
              </a:ext>
            </a:extLst>
          </p:cNvPr>
          <p:cNvSpPr>
            <a:spLocks noGrp="1"/>
          </p:cNvSpPr>
          <p:nvPr>
            <p:ph type="title"/>
          </p:nvPr>
        </p:nvSpPr>
        <p:spPr/>
        <p:txBody>
          <a:bodyPr/>
          <a:lstStyle/>
          <a:p>
            <a:pPr algn="ctr"/>
            <a:r>
              <a:rPr lang="en-US" b="1" dirty="0">
                <a:solidFill>
                  <a:srgbClr val="3C1053"/>
                </a:solidFill>
              </a:rPr>
              <a:t>Graduate Student Success</a:t>
            </a:r>
          </a:p>
        </p:txBody>
      </p:sp>
      <p:sp>
        <p:nvSpPr>
          <p:cNvPr id="4" name="Content Placeholder 2">
            <a:extLst>
              <a:ext uri="{FF2B5EF4-FFF2-40B4-BE49-F238E27FC236}">
                <a16:creationId xmlns:a16="http://schemas.microsoft.com/office/drawing/2014/main" id="{9AA3A3A6-2186-17FD-230C-2BBB4A03299C}"/>
              </a:ext>
            </a:extLst>
          </p:cNvPr>
          <p:cNvSpPr>
            <a:spLocks noGrp="1"/>
          </p:cNvSpPr>
          <p:nvPr>
            <p:ph idx="1"/>
          </p:nvPr>
        </p:nvSpPr>
        <p:spPr>
          <a:xfrm>
            <a:off x="378736" y="3747977"/>
            <a:ext cx="11370733" cy="2304421"/>
          </a:xfrm>
        </p:spPr>
        <p:txBody>
          <a:bodyPr>
            <a:normAutofit/>
          </a:bodyPr>
          <a:lstStyle/>
          <a:p>
            <a:pPr lvl="1"/>
            <a:r>
              <a:rPr lang="en-US" sz="2000" dirty="0">
                <a:solidFill>
                  <a:srgbClr val="3C1053"/>
                </a:solidFill>
              </a:rPr>
              <a:t>Execute events, workshops, and cohort-based programs</a:t>
            </a:r>
          </a:p>
          <a:p>
            <a:pPr lvl="1"/>
            <a:r>
              <a:rPr lang="en-US" sz="2000" dirty="0">
                <a:solidFill>
                  <a:srgbClr val="3C1053"/>
                </a:solidFill>
              </a:rPr>
              <a:t>Facilitate professional, career, and academic development</a:t>
            </a:r>
          </a:p>
          <a:p>
            <a:pPr lvl="1"/>
            <a:r>
              <a:rPr lang="en-US" sz="2000" dirty="0">
                <a:solidFill>
                  <a:srgbClr val="3C1053"/>
                </a:solidFill>
              </a:rPr>
              <a:t>Serve as a centralized resource hub for graduate student support</a:t>
            </a:r>
          </a:p>
          <a:p>
            <a:pPr lvl="1"/>
            <a:r>
              <a:rPr lang="en-US" sz="2000" dirty="0">
                <a:solidFill>
                  <a:srgbClr val="3C1053"/>
                </a:solidFill>
              </a:rPr>
              <a:t>Collaborate with university divisions, student organizations, alumni, and other campus stakeholders to expand reach and impact</a:t>
            </a:r>
          </a:p>
          <a:p>
            <a:pPr lvl="1"/>
            <a:r>
              <a:rPr lang="en-US" sz="2000" dirty="0">
                <a:solidFill>
                  <a:srgbClr val="3C1053"/>
                </a:solidFill>
              </a:rPr>
              <a:t>Empower graduate students to achieve their full potential in research, scholarship, and professional advancement</a:t>
            </a:r>
          </a:p>
          <a:p>
            <a:pPr marL="0" indent="0">
              <a:buNone/>
            </a:pPr>
            <a:endParaRPr lang="en-US" sz="2400" dirty="0">
              <a:solidFill>
                <a:srgbClr val="3C1053"/>
              </a:solidFill>
            </a:endParaRPr>
          </a:p>
        </p:txBody>
      </p:sp>
      <p:pic>
        <p:nvPicPr>
          <p:cNvPr id="5" name="Content Placeholder 3" descr="A person sitting at a table looking at a book&#10;&#10;Description automatically generated">
            <a:extLst>
              <a:ext uri="{FF2B5EF4-FFF2-40B4-BE49-F238E27FC236}">
                <a16:creationId xmlns:a16="http://schemas.microsoft.com/office/drawing/2014/main" id="{A96A4CA9-8B1A-FA45-0257-1A84E26B7880}"/>
              </a:ext>
            </a:extLst>
          </p:cNvPr>
          <p:cNvPicPr>
            <a:picLocks noChangeAspect="1"/>
          </p:cNvPicPr>
          <p:nvPr/>
        </p:nvPicPr>
        <p:blipFill>
          <a:blip r:embed="rId2"/>
          <a:stretch>
            <a:fillRect/>
          </a:stretch>
        </p:blipFill>
        <p:spPr>
          <a:xfrm>
            <a:off x="838200" y="1486086"/>
            <a:ext cx="3113341" cy="2120077"/>
          </a:xfrm>
          <a:prstGeom prst="rect">
            <a:avLst/>
          </a:prstGeom>
        </p:spPr>
      </p:pic>
      <p:pic>
        <p:nvPicPr>
          <p:cNvPr id="6" name="Picture 5" descr="A group of people in lab coats&#10;&#10;Description automatically generated">
            <a:extLst>
              <a:ext uri="{FF2B5EF4-FFF2-40B4-BE49-F238E27FC236}">
                <a16:creationId xmlns:a16="http://schemas.microsoft.com/office/drawing/2014/main" id="{2F71F363-ADFA-E29E-9C60-05896647FED4}"/>
              </a:ext>
            </a:extLst>
          </p:cNvPr>
          <p:cNvPicPr>
            <a:picLocks noChangeAspect="1"/>
          </p:cNvPicPr>
          <p:nvPr/>
        </p:nvPicPr>
        <p:blipFill>
          <a:blip r:embed="rId3"/>
          <a:stretch>
            <a:fillRect/>
          </a:stretch>
        </p:blipFill>
        <p:spPr>
          <a:xfrm>
            <a:off x="4412007" y="1498606"/>
            <a:ext cx="3104994" cy="2095036"/>
          </a:xfrm>
          <a:prstGeom prst="rect">
            <a:avLst/>
          </a:prstGeom>
        </p:spPr>
      </p:pic>
      <p:pic>
        <p:nvPicPr>
          <p:cNvPr id="7" name="Picture 6" descr="A person in a graduation gown&#10;&#10;Description automatically generated">
            <a:extLst>
              <a:ext uri="{FF2B5EF4-FFF2-40B4-BE49-F238E27FC236}">
                <a16:creationId xmlns:a16="http://schemas.microsoft.com/office/drawing/2014/main" id="{F2818EAC-F15F-179E-E010-694ACC18AB02}"/>
              </a:ext>
            </a:extLst>
          </p:cNvPr>
          <p:cNvPicPr>
            <a:picLocks noChangeAspect="1"/>
          </p:cNvPicPr>
          <p:nvPr/>
        </p:nvPicPr>
        <p:blipFill>
          <a:blip r:embed="rId4"/>
          <a:stretch>
            <a:fillRect/>
          </a:stretch>
        </p:blipFill>
        <p:spPr>
          <a:xfrm>
            <a:off x="7977468" y="1513107"/>
            <a:ext cx="3096647" cy="2103383"/>
          </a:xfrm>
          <a:prstGeom prst="rect">
            <a:avLst/>
          </a:prstGeom>
        </p:spPr>
      </p:pic>
    </p:spTree>
    <p:extLst>
      <p:ext uri="{BB962C8B-B14F-4D97-AF65-F5344CB8AC3E}">
        <p14:creationId xmlns:p14="http://schemas.microsoft.com/office/powerpoint/2010/main" val="426385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D1A8-288E-FE6D-465B-33DEF1CA1918}"/>
              </a:ext>
            </a:extLst>
          </p:cNvPr>
          <p:cNvSpPr>
            <a:spLocks noGrp="1"/>
          </p:cNvSpPr>
          <p:nvPr>
            <p:ph type="title"/>
          </p:nvPr>
        </p:nvSpPr>
        <p:spPr>
          <a:xfrm>
            <a:off x="310896" y="107734"/>
            <a:ext cx="11451337" cy="986897"/>
          </a:xfrm>
        </p:spPr>
        <p:txBody>
          <a:bodyPr>
            <a:noAutofit/>
          </a:bodyPr>
          <a:lstStyle/>
          <a:p>
            <a:pPr algn="ctr"/>
            <a:r>
              <a:rPr lang="en-US" b="1" dirty="0">
                <a:solidFill>
                  <a:srgbClr val="3C1053"/>
                </a:solidFill>
              </a:rPr>
              <a:t>How to Access &amp; Accept Your Admissions Offer</a:t>
            </a:r>
          </a:p>
        </p:txBody>
      </p:sp>
      <p:sp>
        <p:nvSpPr>
          <p:cNvPr id="3" name="TextBox 2">
            <a:extLst>
              <a:ext uri="{FF2B5EF4-FFF2-40B4-BE49-F238E27FC236}">
                <a16:creationId xmlns:a16="http://schemas.microsoft.com/office/drawing/2014/main" id="{E6C74E8E-7087-0266-52F8-1AEBAF02D900}"/>
              </a:ext>
            </a:extLst>
          </p:cNvPr>
          <p:cNvSpPr txBox="1"/>
          <p:nvPr/>
        </p:nvSpPr>
        <p:spPr>
          <a:xfrm>
            <a:off x="429767" y="928315"/>
            <a:ext cx="10680193"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solidFill>
                  <a:schemeClr val="accent4">
                    <a:lumMod val="60000"/>
                    <a:lumOff val="40000"/>
                  </a:schemeClr>
                </a:solidFill>
                <a:highlight>
                  <a:srgbClr val="800080"/>
                </a:highlight>
                <a:ea typeface="Calibri"/>
                <a:cs typeface="Calibri"/>
              </a:rPr>
              <a:t>**To gain access to the LSU student systems, it is important that these steps are not skipped**</a:t>
            </a:r>
            <a:endParaRPr lang="en-US" sz="1500" dirty="0">
              <a:solidFill>
                <a:schemeClr val="accent4">
                  <a:lumMod val="60000"/>
                  <a:lumOff val="40000"/>
                </a:schemeClr>
              </a:solidFill>
              <a:highlight>
                <a:srgbClr val="800080"/>
              </a:highlight>
              <a:ea typeface="Calibri"/>
              <a:cs typeface="Calibri"/>
            </a:endParaRPr>
          </a:p>
          <a:p>
            <a:pPr algn="ctr"/>
            <a:endParaRPr lang="en-US" sz="1600" b="1" dirty="0">
              <a:solidFill>
                <a:schemeClr val="accent4">
                  <a:lumMod val="60000"/>
                  <a:lumOff val="40000"/>
                </a:schemeClr>
              </a:solidFill>
              <a:highlight>
                <a:srgbClr val="800080"/>
              </a:highlight>
              <a:ea typeface="Calibri"/>
              <a:cs typeface="Calibri"/>
            </a:endParaRPr>
          </a:p>
          <a:p>
            <a:pPr marL="342900" indent="-342900">
              <a:buAutoNum type="arabicParenR"/>
            </a:pPr>
            <a:r>
              <a:rPr lang="en-US" dirty="0">
                <a:solidFill>
                  <a:srgbClr val="3C1053"/>
                </a:solidFill>
                <a:ea typeface="Calibri"/>
                <a:cs typeface="Calibri"/>
              </a:rPr>
              <a:t>Log into your application portal (Slate) using the email address and password you submitted your application with.</a:t>
            </a:r>
          </a:p>
          <a:p>
            <a:pPr marL="342900" indent="-342900">
              <a:buAutoNum type="arabicParenR"/>
            </a:pPr>
            <a:r>
              <a:rPr lang="en-US" dirty="0">
                <a:solidFill>
                  <a:srgbClr val="3C1053"/>
                </a:solidFill>
                <a:ea typeface="Calibri"/>
                <a:cs typeface="Calibri"/>
              </a:rPr>
              <a:t>You will see a status update. Click on it. You offer of admission letter will appear. After reading it, go back to this screen, and click on the </a:t>
            </a:r>
            <a:r>
              <a:rPr lang="en-US" dirty="0">
                <a:ea typeface="Calibri"/>
                <a:cs typeface="Calibri"/>
              </a:rPr>
              <a:t>"</a:t>
            </a:r>
            <a:r>
              <a:rPr lang="en-US" b="1" dirty="0">
                <a:solidFill>
                  <a:srgbClr val="7030A0"/>
                </a:solidFill>
                <a:ea typeface="Calibri"/>
                <a:cs typeface="Calibri"/>
              </a:rPr>
              <a:t>Admission Reply Form</a:t>
            </a:r>
            <a:r>
              <a:rPr lang="en-US" dirty="0">
                <a:ea typeface="Calibri"/>
                <a:cs typeface="Calibri"/>
              </a:rPr>
              <a:t>."</a:t>
            </a: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marL="342900" indent="-342900">
              <a:buAutoNum type="arabicParenR"/>
            </a:pPr>
            <a:endParaRPr lang="en-US" dirty="0">
              <a:ea typeface="Calibri"/>
              <a:cs typeface="Calibri"/>
            </a:endParaRPr>
          </a:p>
          <a:p>
            <a:pPr algn="ctr"/>
            <a:endParaRPr lang="en-US" b="1" dirty="0">
              <a:ea typeface="Calibri"/>
              <a:cs typeface="Calibri"/>
            </a:endParaRPr>
          </a:p>
          <a:p>
            <a:pPr algn="ctr"/>
            <a:endParaRPr lang="en-US" b="1" dirty="0">
              <a:ea typeface="Calibri"/>
              <a:cs typeface="Calibri"/>
            </a:endParaRPr>
          </a:p>
        </p:txBody>
      </p:sp>
      <p:sp>
        <p:nvSpPr>
          <p:cNvPr id="12" name="Rectangle 11">
            <a:extLst>
              <a:ext uri="{FF2B5EF4-FFF2-40B4-BE49-F238E27FC236}">
                <a16:creationId xmlns:a16="http://schemas.microsoft.com/office/drawing/2014/main" id="{6C1B5702-2F0D-6F19-BF70-14C6FDCEBA0A}"/>
              </a:ext>
            </a:extLst>
          </p:cNvPr>
          <p:cNvSpPr/>
          <p:nvPr/>
        </p:nvSpPr>
        <p:spPr>
          <a:xfrm>
            <a:off x="1629248" y="2566389"/>
            <a:ext cx="8688409" cy="35245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descr="A screenshot of a application&#10;&#10;AI-generated content may be incorrect.">
            <a:extLst>
              <a:ext uri="{FF2B5EF4-FFF2-40B4-BE49-F238E27FC236}">
                <a16:creationId xmlns:a16="http://schemas.microsoft.com/office/drawing/2014/main" id="{0A9618BE-AE62-52A0-DBF6-11B0051042FA}"/>
              </a:ext>
            </a:extLst>
          </p:cNvPr>
          <p:cNvPicPr>
            <a:picLocks noChangeAspect="1"/>
          </p:cNvPicPr>
          <p:nvPr/>
        </p:nvPicPr>
        <p:blipFill>
          <a:blip r:embed="rId2"/>
          <a:stretch>
            <a:fillRect/>
          </a:stretch>
        </p:blipFill>
        <p:spPr>
          <a:xfrm>
            <a:off x="1723915" y="2684360"/>
            <a:ext cx="8499073" cy="3254217"/>
          </a:xfrm>
          <a:prstGeom prst="rect">
            <a:avLst/>
          </a:prstGeom>
        </p:spPr>
      </p:pic>
    </p:spTree>
    <p:extLst>
      <p:ext uri="{BB962C8B-B14F-4D97-AF65-F5344CB8AC3E}">
        <p14:creationId xmlns:p14="http://schemas.microsoft.com/office/powerpoint/2010/main" val="152762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E984-E2E9-68C5-D20D-81B1C17D4558}"/>
              </a:ext>
            </a:extLst>
          </p:cNvPr>
          <p:cNvSpPr>
            <a:spLocks noGrp="1"/>
          </p:cNvSpPr>
          <p:nvPr>
            <p:ph type="title"/>
          </p:nvPr>
        </p:nvSpPr>
        <p:spPr/>
        <p:txBody>
          <a:bodyPr/>
          <a:lstStyle/>
          <a:p>
            <a:pPr algn="ctr"/>
            <a:r>
              <a:rPr lang="en-US" b="1" dirty="0">
                <a:solidFill>
                  <a:srgbClr val="3C1053"/>
                </a:solidFill>
              </a:rPr>
              <a:t>University Partnerships</a:t>
            </a:r>
          </a:p>
        </p:txBody>
      </p:sp>
      <p:graphicFrame>
        <p:nvGraphicFramePr>
          <p:cNvPr id="4" name="Content Placeholder 2">
            <a:extLst>
              <a:ext uri="{FF2B5EF4-FFF2-40B4-BE49-F238E27FC236}">
                <a16:creationId xmlns:a16="http://schemas.microsoft.com/office/drawing/2014/main" id="{C72B2557-D091-0402-CFAB-B0A1ACC0C719}"/>
              </a:ext>
            </a:extLst>
          </p:cNvPr>
          <p:cNvGraphicFramePr>
            <a:graphicFrameLocks noGrp="1"/>
          </p:cNvGraphicFramePr>
          <p:nvPr>
            <p:ph idx="1"/>
            <p:extLst>
              <p:ext uri="{D42A27DB-BD31-4B8C-83A1-F6EECF244321}">
                <p14:modId xmlns:p14="http://schemas.microsoft.com/office/powerpoint/2010/main" val="3461945500"/>
              </p:ext>
            </p:extLst>
          </p:nvPr>
        </p:nvGraphicFramePr>
        <p:xfrm>
          <a:off x="1938300" y="1152144"/>
          <a:ext cx="8315399" cy="534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0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6F85-E914-E346-07F6-03A209C79762}"/>
              </a:ext>
            </a:extLst>
          </p:cNvPr>
          <p:cNvSpPr>
            <a:spLocks noGrp="1"/>
          </p:cNvSpPr>
          <p:nvPr>
            <p:ph type="title"/>
          </p:nvPr>
        </p:nvSpPr>
        <p:spPr/>
        <p:txBody>
          <a:bodyPr/>
          <a:lstStyle/>
          <a:p>
            <a:pPr algn="ctr"/>
            <a:r>
              <a:rPr lang="en-US" b="1" dirty="0">
                <a:solidFill>
                  <a:srgbClr val="3C1053"/>
                </a:solidFill>
              </a:rPr>
              <a:t>Upcoming Events &amp; Programs</a:t>
            </a:r>
          </a:p>
        </p:txBody>
      </p:sp>
      <p:pic>
        <p:nvPicPr>
          <p:cNvPr id="19" name="Picture 18" descr="A close-up of a flyer&#10;&#10;AI-generated content may be incorrect.">
            <a:extLst>
              <a:ext uri="{FF2B5EF4-FFF2-40B4-BE49-F238E27FC236}">
                <a16:creationId xmlns:a16="http://schemas.microsoft.com/office/drawing/2014/main" id="{909FA4BD-2C35-73B2-D18F-686BCB38BE6A}"/>
              </a:ext>
            </a:extLst>
          </p:cNvPr>
          <p:cNvPicPr>
            <a:picLocks noChangeAspect="1"/>
          </p:cNvPicPr>
          <p:nvPr/>
        </p:nvPicPr>
        <p:blipFill>
          <a:blip r:embed="rId2"/>
          <a:stretch>
            <a:fillRect/>
          </a:stretch>
        </p:blipFill>
        <p:spPr>
          <a:xfrm>
            <a:off x="2868179" y="1455857"/>
            <a:ext cx="6455641" cy="4561883"/>
          </a:xfrm>
          <a:prstGeom prst="rect">
            <a:avLst/>
          </a:prstGeom>
        </p:spPr>
      </p:pic>
    </p:spTree>
    <p:extLst>
      <p:ext uri="{BB962C8B-B14F-4D97-AF65-F5344CB8AC3E}">
        <p14:creationId xmlns:p14="http://schemas.microsoft.com/office/powerpoint/2010/main" val="290926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898B-B2C8-7EA9-F7EC-9D998404C695}"/>
              </a:ext>
            </a:extLst>
          </p:cNvPr>
          <p:cNvSpPr>
            <a:spLocks noGrp="1"/>
          </p:cNvSpPr>
          <p:nvPr>
            <p:ph type="title"/>
          </p:nvPr>
        </p:nvSpPr>
        <p:spPr/>
        <p:txBody>
          <a:bodyPr/>
          <a:lstStyle/>
          <a:p>
            <a:pPr algn="ctr"/>
            <a:r>
              <a:rPr lang="en-US" b="1" dirty="0">
                <a:solidFill>
                  <a:srgbClr val="3C1053"/>
                </a:solidFill>
              </a:rPr>
              <a:t>Upcoming Events</a:t>
            </a:r>
          </a:p>
        </p:txBody>
      </p:sp>
      <p:sp>
        <p:nvSpPr>
          <p:cNvPr id="3" name="Content Placeholder 2">
            <a:extLst>
              <a:ext uri="{FF2B5EF4-FFF2-40B4-BE49-F238E27FC236}">
                <a16:creationId xmlns:a16="http://schemas.microsoft.com/office/drawing/2014/main" id="{4E0DB1A3-0986-DAE5-1DBA-1F50639000BD}"/>
              </a:ext>
            </a:extLst>
          </p:cNvPr>
          <p:cNvSpPr>
            <a:spLocks noGrp="1"/>
          </p:cNvSpPr>
          <p:nvPr>
            <p:ph idx="1"/>
          </p:nvPr>
        </p:nvSpPr>
        <p:spPr/>
        <p:txBody>
          <a:bodyPr/>
          <a:lstStyle/>
          <a:p>
            <a:pPr marL="0" indent="0">
              <a:buNone/>
            </a:pPr>
            <a:r>
              <a:rPr lang="en-US" dirty="0"/>
              <a:t>Write On! (Interest form opens closes August 28)</a:t>
            </a:r>
          </a:p>
          <a:p>
            <a:pPr marL="0" indent="0">
              <a:buNone/>
            </a:pPr>
            <a:r>
              <a:rPr lang="en-US" dirty="0"/>
              <a:t>Career Development Workshops </a:t>
            </a:r>
          </a:p>
          <a:p>
            <a:pPr marL="0" indent="0">
              <a:buNone/>
            </a:pPr>
            <a:r>
              <a:rPr lang="en-US" dirty="0"/>
              <a:t>Tiger Skills Workshop Series</a:t>
            </a:r>
          </a:p>
        </p:txBody>
      </p:sp>
      <p:pic>
        <p:nvPicPr>
          <p:cNvPr id="4" name="Picture 3" descr="A blue sign with yellow writing and a pen&#10;&#10;AI-generated content may be incorrect.">
            <a:extLst>
              <a:ext uri="{FF2B5EF4-FFF2-40B4-BE49-F238E27FC236}">
                <a16:creationId xmlns:a16="http://schemas.microsoft.com/office/drawing/2014/main" id="{734D2B55-6DDF-CA58-6817-AFB860FE8713}"/>
              </a:ext>
            </a:extLst>
          </p:cNvPr>
          <p:cNvPicPr>
            <a:picLocks noChangeAspect="1"/>
          </p:cNvPicPr>
          <p:nvPr/>
        </p:nvPicPr>
        <p:blipFill>
          <a:blip r:embed="rId2"/>
          <a:stretch>
            <a:fillRect/>
          </a:stretch>
        </p:blipFill>
        <p:spPr>
          <a:xfrm>
            <a:off x="5269656" y="3429000"/>
            <a:ext cx="2311213" cy="2311213"/>
          </a:xfrm>
          <a:prstGeom prst="rect">
            <a:avLst/>
          </a:prstGeom>
        </p:spPr>
      </p:pic>
      <p:pic>
        <p:nvPicPr>
          <p:cNvPr id="5" name="Picture 4" descr="A purple and black sign&#10;&#10;AI-generated content may be incorrect.">
            <a:extLst>
              <a:ext uri="{FF2B5EF4-FFF2-40B4-BE49-F238E27FC236}">
                <a16:creationId xmlns:a16="http://schemas.microsoft.com/office/drawing/2014/main" id="{5BBE9564-F9A4-B404-F65F-9A8D6272E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86" y="3890567"/>
            <a:ext cx="2604238" cy="1388078"/>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FEBF12D1-5B13-0CD7-3BF9-F669A0869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823" y="4008660"/>
            <a:ext cx="2721935" cy="1151891"/>
          </a:xfrm>
          <a:prstGeom prst="rect">
            <a:avLst/>
          </a:prstGeom>
        </p:spPr>
      </p:pic>
    </p:spTree>
    <p:extLst>
      <p:ext uri="{BB962C8B-B14F-4D97-AF65-F5344CB8AC3E}">
        <p14:creationId xmlns:p14="http://schemas.microsoft.com/office/powerpoint/2010/main" val="198034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6D14-39B5-5C44-C955-32EB998A78BB}"/>
              </a:ext>
            </a:extLst>
          </p:cNvPr>
          <p:cNvSpPr>
            <a:spLocks noGrp="1"/>
          </p:cNvSpPr>
          <p:nvPr>
            <p:ph type="title"/>
          </p:nvPr>
        </p:nvSpPr>
        <p:spPr>
          <a:xfrm>
            <a:off x="238125" y="365125"/>
            <a:ext cx="11687175" cy="1344613"/>
          </a:xfrm>
        </p:spPr>
        <p:txBody>
          <a:bodyPr/>
          <a:lstStyle/>
          <a:p>
            <a:pPr algn="ctr"/>
            <a:r>
              <a:rPr lang="en-US" b="1" dirty="0">
                <a:solidFill>
                  <a:srgbClr val="3C1053"/>
                </a:solidFill>
              </a:rPr>
              <a:t>Graduate School Contacts for LSU Online Students</a:t>
            </a:r>
          </a:p>
        </p:txBody>
      </p:sp>
      <p:sp>
        <p:nvSpPr>
          <p:cNvPr id="3" name="Content Placeholder 2">
            <a:extLst>
              <a:ext uri="{FF2B5EF4-FFF2-40B4-BE49-F238E27FC236}">
                <a16:creationId xmlns:a16="http://schemas.microsoft.com/office/drawing/2014/main" id="{9D005EFB-DB61-7E69-46F4-5EE7F298C2E8}"/>
              </a:ext>
            </a:extLst>
          </p:cNvPr>
          <p:cNvSpPr>
            <a:spLocks noGrp="1"/>
          </p:cNvSpPr>
          <p:nvPr>
            <p:ph sz="half" idx="1"/>
          </p:nvPr>
        </p:nvSpPr>
        <p:spPr>
          <a:xfrm>
            <a:off x="238665" y="1975447"/>
            <a:ext cx="5933535" cy="3807785"/>
          </a:xfrm>
        </p:spPr>
        <p:txBody>
          <a:bodyPr>
            <a:normAutofit fontScale="62500" lnSpcReduction="20000"/>
          </a:bodyPr>
          <a:lstStyle/>
          <a:p>
            <a:pPr marL="0" indent="0">
              <a:buNone/>
            </a:pPr>
            <a:r>
              <a:rPr lang="en-US" i="1">
                <a:solidFill>
                  <a:srgbClr val="3C1053"/>
                </a:solidFill>
              </a:rPr>
              <a:t>Graduate Admissions:</a:t>
            </a:r>
          </a:p>
          <a:p>
            <a:pPr lvl="1"/>
            <a:r>
              <a:rPr lang="en-US" b="1" i="1" err="1">
                <a:solidFill>
                  <a:srgbClr val="3C1053"/>
                </a:solidFill>
              </a:rPr>
              <a:t>Ijaha</a:t>
            </a:r>
            <a:r>
              <a:rPr lang="en-US" b="1" i="1">
                <a:solidFill>
                  <a:srgbClr val="3C1053"/>
                </a:solidFill>
              </a:rPr>
              <a:t> Crain</a:t>
            </a:r>
          </a:p>
          <a:p>
            <a:pPr lvl="2"/>
            <a:r>
              <a:rPr lang="en-US" u="sng">
                <a:solidFill>
                  <a:srgbClr val="3C1053"/>
                </a:solidFill>
              </a:rPr>
              <a:t>Programs:</a:t>
            </a:r>
            <a:r>
              <a:rPr lang="en-US">
                <a:solidFill>
                  <a:srgbClr val="3C1053"/>
                </a:solidFill>
              </a:rPr>
              <a:t> Sports Management, Kinesiology, Social</a:t>
            </a:r>
          </a:p>
          <a:p>
            <a:pPr marL="914400" lvl="2" indent="0">
              <a:buNone/>
            </a:pPr>
            <a:r>
              <a:rPr lang="en-US">
                <a:solidFill>
                  <a:srgbClr val="3C1053"/>
                </a:solidFill>
              </a:rPr>
              <a:t>     Work, Leadership and Human Resource Development</a:t>
            </a:r>
          </a:p>
          <a:p>
            <a:pPr lvl="2"/>
            <a:r>
              <a:rPr lang="en-US">
                <a:solidFill>
                  <a:srgbClr val="3C1053"/>
                </a:solidFill>
              </a:rPr>
              <a:t>Email: </a:t>
            </a:r>
            <a:r>
              <a:rPr lang="en-US">
                <a:solidFill>
                  <a:srgbClr val="3C1053"/>
                </a:solidFill>
                <a:hlinkClick r:id="rId2">
                  <a:extLst>
                    <a:ext uri="{A12FA001-AC4F-418D-AE19-62706E023703}">
                      <ahyp:hlinkClr xmlns:ahyp="http://schemas.microsoft.com/office/drawing/2018/hyperlinkcolor" val="tx"/>
                    </a:ext>
                  </a:extLst>
                </a:hlinkClick>
              </a:rPr>
              <a:t>ijahacrain@lsu.edu</a:t>
            </a:r>
            <a:r>
              <a:rPr lang="en-US">
                <a:solidFill>
                  <a:srgbClr val="3C1053"/>
                </a:solidFill>
              </a:rPr>
              <a:t> </a:t>
            </a:r>
          </a:p>
          <a:p>
            <a:pPr lvl="1"/>
            <a:r>
              <a:rPr lang="en-US" b="1" i="1">
                <a:solidFill>
                  <a:srgbClr val="3C1053"/>
                </a:solidFill>
              </a:rPr>
              <a:t>Ryan Lawless</a:t>
            </a:r>
          </a:p>
          <a:p>
            <a:pPr lvl="2"/>
            <a:r>
              <a:rPr lang="en-US" u="sng">
                <a:solidFill>
                  <a:srgbClr val="3C1053"/>
                </a:solidFill>
              </a:rPr>
              <a:t>Programs:</a:t>
            </a:r>
            <a:r>
              <a:rPr lang="en-US">
                <a:solidFill>
                  <a:srgbClr val="3C1053"/>
                </a:solidFill>
              </a:rPr>
              <a:t> All programs under College of Business,</a:t>
            </a:r>
          </a:p>
          <a:p>
            <a:pPr marL="914400" lvl="2" indent="0">
              <a:buNone/>
            </a:pPr>
            <a:r>
              <a:rPr lang="en-US">
                <a:solidFill>
                  <a:srgbClr val="3C1053"/>
                </a:solidFill>
              </a:rPr>
              <a:t>     College of Coast and Environment, College of  </a:t>
            </a:r>
          </a:p>
          <a:p>
            <a:pPr marL="914400" lvl="2" indent="0">
              <a:buNone/>
            </a:pPr>
            <a:r>
              <a:rPr lang="en-US">
                <a:solidFill>
                  <a:srgbClr val="3C1053"/>
                </a:solidFill>
              </a:rPr>
              <a:t>     Engineering, College of Agriculture, and College of</a:t>
            </a:r>
          </a:p>
          <a:p>
            <a:pPr marL="914400" lvl="2" indent="0">
              <a:buNone/>
            </a:pPr>
            <a:r>
              <a:rPr lang="en-US">
                <a:solidFill>
                  <a:srgbClr val="3C1053"/>
                </a:solidFill>
              </a:rPr>
              <a:t>     Human and Social Sciences</a:t>
            </a:r>
          </a:p>
          <a:p>
            <a:pPr lvl="2"/>
            <a:r>
              <a:rPr lang="en-US">
                <a:solidFill>
                  <a:srgbClr val="3C1053"/>
                </a:solidFill>
              </a:rPr>
              <a:t>Email: </a:t>
            </a:r>
            <a:r>
              <a:rPr lang="en-US">
                <a:solidFill>
                  <a:srgbClr val="3C1053"/>
                </a:solidFill>
                <a:hlinkClick r:id="rId3">
                  <a:extLst>
                    <a:ext uri="{A12FA001-AC4F-418D-AE19-62706E023703}">
                      <ahyp:hlinkClr xmlns:ahyp="http://schemas.microsoft.com/office/drawing/2018/hyperlinkcolor" val="tx"/>
                    </a:ext>
                  </a:extLst>
                </a:hlinkClick>
              </a:rPr>
              <a:t>rlawle5@lsu.edu</a:t>
            </a:r>
            <a:r>
              <a:rPr lang="en-US">
                <a:solidFill>
                  <a:srgbClr val="3C1053"/>
                </a:solidFill>
              </a:rPr>
              <a:t> </a:t>
            </a:r>
          </a:p>
          <a:p>
            <a:pPr lvl="1"/>
            <a:r>
              <a:rPr lang="en-US" b="1" i="1">
                <a:solidFill>
                  <a:srgbClr val="3C1053"/>
                </a:solidFill>
              </a:rPr>
              <a:t>Shannon Slaughter </a:t>
            </a:r>
          </a:p>
          <a:p>
            <a:pPr lvl="2"/>
            <a:r>
              <a:rPr lang="en-US" u="sng">
                <a:solidFill>
                  <a:srgbClr val="3C1053"/>
                </a:solidFill>
              </a:rPr>
              <a:t>Programs:</a:t>
            </a:r>
            <a:r>
              <a:rPr lang="en-US">
                <a:solidFill>
                  <a:srgbClr val="3C1053"/>
                </a:solidFill>
              </a:rPr>
              <a:t> Library &amp; Information Science, Educational</a:t>
            </a:r>
          </a:p>
          <a:p>
            <a:pPr marL="914400" lvl="2" indent="0">
              <a:buNone/>
            </a:pPr>
            <a:r>
              <a:rPr lang="en-US">
                <a:solidFill>
                  <a:srgbClr val="3C1053"/>
                </a:solidFill>
              </a:rPr>
              <a:t>     Technology, Educational Leadership, Higher Education</a:t>
            </a:r>
          </a:p>
          <a:p>
            <a:pPr lvl="2"/>
            <a:r>
              <a:rPr lang="en-US">
                <a:solidFill>
                  <a:srgbClr val="3C1053"/>
                </a:solidFill>
              </a:rPr>
              <a:t>Email: </a:t>
            </a:r>
            <a:r>
              <a:rPr lang="en-US">
                <a:solidFill>
                  <a:srgbClr val="3C1053"/>
                </a:solidFill>
                <a:hlinkClick r:id="rId4">
                  <a:extLst>
                    <a:ext uri="{A12FA001-AC4F-418D-AE19-62706E023703}">
                      <ahyp:hlinkClr xmlns:ahyp="http://schemas.microsoft.com/office/drawing/2018/hyperlinkcolor" val="tx"/>
                    </a:ext>
                  </a:extLst>
                </a:hlinkClick>
              </a:rPr>
              <a:t>sslaughter@lsu.edu</a:t>
            </a:r>
            <a:r>
              <a:rPr lang="en-US">
                <a:solidFill>
                  <a:srgbClr val="3C1053"/>
                </a:solidFill>
              </a:rPr>
              <a:t> </a:t>
            </a:r>
          </a:p>
          <a:p>
            <a:pPr marL="914400" lvl="2" indent="0">
              <a:buNone/>
            </a:pPr>
            <a:endParaRPr lang="en-US" i="1"/>
          </a:p>
        </p:txBody>
      </p:sp>
      <p:sp>
        <p:nvSpPr>
          <p:cNvPr id="4" name="Content Placeholder 3">
            <a:extLst>
              <a:ext uri="{FF2B5EF4-FFF2-40B4-BE49-F238E27FC236}">
                <a16:creationId xmlns:a16="http://schemas.microsoft.com/office/drawing/2014/main" id="{9BD55EA9-EBBE-D7D5-EAB8-82A54C755C7D}"/>
              </a:ext>
            </a:extLst>
          </p:cNvPr>
          <p:cNvSpPr>
            <a:spLocks noGrp="1"/>
          </p:cNvSpPr>
          <p:nvPr>
            <p:ph sz="half" idx="2"/>
          </p:nvPr>
        </p:nvSpPr>
        <p:spPr>
          <a:xfrm>
            <a:off x="6081712" y="1975447"/>
            <a:ext cx="5181600" cy="3807784"/>
          </a:xfrm>
        </p:spPr>
        <p:txBody>
          <a:bodyPr vert="horz" lIns="91440" tIns="45720" rIns="91440" bIns="45720" rtlCol="0" anchor="t">
            <a:normAutofit fontScale="62500" lnSpcReduction="20000"/>
          </a:bodyPr>
          <a:lstStyle/>
          <a:p>
            <a:pPr marL="0" indent="0">
              <a:buNone/>
            </a:pPr>
            <a:r>
              <a:rPr lang="en-US" i="1" dirty="0">
                <a:solidFill>
                  <a:srgbClr val="3C1053"/>
                </a:solidFill>
              </a:rPr>
              <a:t>Academic Services:</a:t>
            </a:r>
          </a:p>
          <a:p>
            <a:pPr lvl="1"/>
            <a:r>
              <a:rPr lang="en-US" b="1" i="1" dirty="0">
                <a:solidFill>
                  <a:srgbClr val="3C1053"/>
                </a:solidFill>
              </a:rPr>
              <a:t>Cassaundra L. Klinko</a:t>
            </a:r>
            <a:endParaRPr lang="en-US" i="1" dirty="0">
              <a:solidFill>
                <a:srgbClr val="3C1053"/>
              </a:solidFill>
            </a:endParaRPr>
          </a:p>
          <a:p>
            <a:pPr lvl="2"/>
            <a:r>
              <a:rPr lang="en-US" dirty="0">
                <a:solidFill>
                  <a:srgbClr val="3C1053"/>
                </a:solidFill>
              </a:rPr>
              <a:t>All LSU Online Programs</a:t>
            </a:r>
          </a:p>
          <a:p>
            <a:pPr lvl="2"/>
            <a:r>
              <a:rPr lang="en-US" dirty="0">
                <a:solidFill>
                  <a:srgbClr val="3C1053"/>
                </a:solidFill>
              </a:rPr>
              <a:t>Email: </a:t>
            </a:r>
            <a:r>
              <a:rPr lang="en-US" dirty="0">
                <a:solidFill>
                  <a:srgbClr val="3C1053"/>
                </a:solidFill>
                <a:hlinkClick r:id="rId5">
                  <a:extLst>
                    <a:ext uri="{A12FA001-AC4F-418D-AE19-62706E023703}">
                      <ahyp:hlinkClr xmlns:ahyp="http://schemas.microsoft.com/office/drawing/2018/hyperlinkcolor" val="tx"/>
                    </a:ext>
                  </a:extLst>
                </a:hlinkClick>
              </a:rPr>
              <a:t>gradofficer2@lsu.edu</a:t>
            </a:r>
            <a:r>
              <a:rPr lang="en-US" dirty="0">
                <a:solidFill>
                  <a:srgbClr val="3C1053"/>
                </a:solidFill>
              </a:rPr>
              <a:t> </a:t>
            </a:r>
          </a:p>
          <a:p>
            <a:pPr lvl="2"/>
            <a:r>
              <a:rPr lang="en-US" dirty="0">
                <a:solidFill>
                  <a:srgbClr val="3C1053"/>
                </a:solidFill>
              </a:rPr>
              <a:t>Phone Number: 225-578-0484</a:t>
            </a:r>
          </a:p>
          <a:p>
            <a:pPr marL="914400" lvl="2" indent="0">
              <a:buNone/>
            </a:pPr>
            <a:endParaRPr lang="en-US" dirty="0">
              <a:solidFill>
                <a:srgbClr val="3C1053"/>
              </a:solidFill>
            </a:endParaRPr>
          </a:p>
          <a:p>
            <a:pPr marL="0" indent="0">
              <a:buNone/>
            </a:pPr>
            <a:r>
              <a:rPr lang="en-US" i="1" dirty="0">
                <a:solidFill>
                  <a:srgbClr val="3C1053"/>
                </a:solidFill>
              </a:rPr>
              <a:t>Student Success:</a:t>
            </a:r>
          </a:p>
          <a:p>
            <a:pPr lvl="1"/>
            <a:r>
              <a:rPr lang="en-US" b="1" dirty="0">
                <a:solidFill>
                  <a:srgbClr val="3C1053"/>
                </a:solidFill>
              </a:rPr>
              <a:t>Kristen S. Williams, PHD</a:t>
            </a:r>
            <a:endParaRPr lang="en-US" i="1" dirty="0"/>
          </a:p>
          <a:p>
            <a:pPr lvl="2"/>
            <a:r>
              <a:rPr lang="en-US" dirty="0">
                <a:solidFill>
                  <a:srgbClr val="3C1053"/>
                </a:solidFill>
                <a:hlinkClick r:id="rId6">
                  <a:extLst>
                    <a:ext uri="{A12FA001-AC4F-418D-AE19-62706E023703}">
                      <ahyp:hlinkClr xmlns:ahyp="http://schemas.microsoft.com/office/drawing/2018/hyperlinkcolor" val="tx"/>
                    </a:ext>
                  </a:extLst>
                </a:hlinkClick>
              </a:rPr>
              <a:t>gradsuccess@lsu.edu</a:t>
            </a:r>
            <a:endParaRPr lang="en-US" i="1" dirty="0">
              <a:solidFill>
                <a:srgbClr val="3C1053"/>
              </a:solidFill>
            </a:endParaRPr>
          </a:p>
          <a:p>
            <a:pPr marL="457200" lvl="1" indent="0">
              <a:buNone/>
            </a:pPr>
            <a:endParaRPr lang="en-US" i="1" dirty="0"/>
          </a:p>
          <a:p>
            <a:pPr marL="0" indent="0" algn="ctr">
              <a:buNone/>
            </a:pPr>
            <a:endParaRPr lang="en-US" b="1" i="1" dirty="0">
              <a:solidFill>
                <a:srgbClr val="3C1053"/>
              </a:solidFill>
            </a:endParaRPr>
          </a:p>
          <a:p>
            <a:pPr marL="0" indent="0" algn="ctr">
              <a:buNone/>
            </a:pPr>
            <a:r>
              <a:rPr lang="en-US" b="1" dirty="0">
                <a:solidFill>
                  <a:srgbClr val="3C1053"/>
                </a:solidFill>
              </a:rPr>
              <a:t>Please reach out if you have any questions as you navigate this new journey! </a:t>
            </a:r>
          </a:p>
          <a:p>
            <a:pPr marL="0" indent="0" algn="ctr">
              <a:buNone/>
            </a:pPr>
            <a:r>
              <a:rPr lang="en-US" b="1" dirty="0">
                <a:solidFill>
                  <a:srgbClr val="3C1053"/>
                </a:solidFill>
              </a:rPr>
              <a:t>Geaux Tigers! </a:t>
            </a:r>
          </a:p>
          <a:p>
            <a:pPr marL="0" indent="0" algn="ctr">
              <a:buNone/>
            </a:pPr>
            <a:r>
              <a:rPr lang="en-US" b="1" dirty="0">
                <a:solidFill>
                  <a:srgbClr val="3C1053"/>
                </a:solidFill>
                <a:sym typeface="Wingdings" panose="05000000000000000000" pitchFamily="2" charset="2"/>
              </a:rPr>
              <a:t></a:t>
            </a:r>
            <a:endParaRPr lang="en-US" b="1" dirty="0">
              <a:solidFill>
                <a:srgbClr val="3C1053"/>
              </a:solidFill>
              <a:ea typeface="Calibri"/>
              <a:cs typeface="Calibri"/>
            </a:endParaRPr>
          </a:p>
          <a:p>
            <a:pPr lvl="2"/>
            <a:endParaRPr lang="en-US" dirty="0"/>
          </a:p>
          <a:p>
            <a:pPr marL="914400" lvl="2" indent="0">
              <a:buNone/>
            </a:pPr>
            <a:endParaRPr lang="en-US" dirty="0"/>
          </a:p>
        </p:txBody>
      </p:sp>
    </p:spTree>
    <p:extLst>
      <p:ext uri="{BB962C8B-B14F-4D97-AF65-F5344CB8AC3E}">
        <p14:creationId xmlns:p14="http://schemas.microsoft.com/office/powerpoint/2010/main" val="365213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F3187-876B-278D-E5F1-D49ADB1B8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EFD9F-9680-62E8-445C-865715425F6E}"/>
              </a:ext>
            </a:extLst>
          </p:cNvPr>
          <p:cNvSpPr>
            <a:spLocks noGrp="1"/>
          </p:cNvSpPr>
          <p:nvPr>
            <p:ph type="title"/>
          </p:nvPr>
        </p:nvSpPr>
        <p:spPr>
          <a:xfrm>
            <a:off x="838200" y="86783"/>
            <a:ext cx="10515600" cy="1325563"/>
          </a:xfrm>
        </p:spPr>
        <p:txBody>
          <a:bodyPr>
            <a:normAutofit/>
          </a:bodyPr>
          <a:lstStyle/>
          <a:p>
            <a:pPr algn="ctr"/>
            <a:r>
              <a:rPr lang="en-US" sz="4000" b="1" dirty="0">
                <a:solidFill>
                  <a:srgbClr val="3C1053"/>
                </a:solidFill>
              </a:rPr>
              <a:t>How to Access &amp; Accept Your Admissions Offer (Continued)</a:t>
            </a:r>
          </a:p>
        </p:txBody>
      </p:sp>
      <p:sp>
        <p:nvSpPr>
          <p:cNvPr id="6" name="TextBox 5">
            <a:extLst>
              <a:ext uri="{FF2B5EF4-FFF2-40B4-BE49-F238E27FC236}">
                <a16:creationId xmlns:a16="http://schemas.microsoft.com/office/drawing/2014/main" id="{BE7836BD-9573-FD1E-36E1-BEAD3C163720}"/>
              </a:ext>
            </a:extLst>
          </p:cNvPr>
          <p:cNvSpPr txBox="1"/>
          <p:nvPr/>
        </p:nvSpPr>
        <p:spPr>
          <a:xfrm>
            <a:off x="838200" y="1313079"/>
            <a:ext cx="1037005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C1053"/>
                </a:solidFill>
                <a:ea typeface="Calibri"/>
                <a:cs typeface="Calibri"/>
              </a:rPr>
              <a:t>3) When you click on the "Admission Reply Form", the form will appear, prompting you to accept or decline your Offer of Admission.</a:t>
            </a:r>
            <a:endParaRPr lang="en-US" dirty="0">
              <a:solidFill>
                <a:srgbClr val="3C1053"/>
              </a:solidFill>
            </a:endParaRPr>
          </a:p>
          <a:p>
            <a:endParaRPr lang="en-US" dirty="0">
              <a:solidFill>
                <a:srgbClr val="3C1053"/>
              </a:solidFill>
              <a:ea typeface="Calibri"/>
              <a:cs typeface="Calibri"/>
            </a:endParaRPr>
          </a:p>
          <a:p>
            <a:endParaRPr lang="en-US" dirty="0">
              <a:solidFill>
                <a:srgbClr val="3C1053"/>
              </a:solidFill>
              <a:ea typeface="Calibri"/>
              <a:cs typeface="Calibri"/>
            </a:endParaRPr>
          </a:p>
          <a:p>
            <a:endParaRPr lang="en-US" dirty="0">
              <a:solidFill>
                <a:srgbClr val="3C1053"/>
              </a:solidFill>
              <a:ea typeface="Calibri"/>
              <a:cs typeface="Calibri"/>
            </a:endParaRPr>
          </a:p>
          <a:p>
            <a:endParaRPr lang="en-US" dirty="0">
              <a:solidFill>
                <a:srgbClr val="3C1053"/>
              </a:solidFill>
              <a:ea typeface="Calibri"/>
              <a:cs typeface="Calibri"/>
            </a:endParaRPr>
          </a:p>
          <a:p>
            <a:endParaRPr lang="en-US" dirty="0">
              <a:solidFill>
                <a:srgbClr val="3C1053"/>
              </a:solidFill>
              <a:ea typeface="Calibri"/>
              <a:cs typeface="Calibri"/>
            </a:endParaRPr>
          </a:p>
          <a:p>
            <a:endParaRPr lang="en-US" dirty="0">
              <a:solidFill>
                <a:srgbClr val="3C1053"/>
              </a:solidFill>
              <a:ea typeface="Calibri"/>
              <a:cs typeface="Calibri"/>
            </a:endParaRPr>
          </a:p>
          <a:p>
            <a:endParaRPr lang="en-US" dirty="0">
              <a:solidFill>
                <a:srgbClr val="3C1053"/>
              </a:solidFill>
              <a:ea typeface="Calibri"/>
              <a:cs typeface="Calibri"/>
            </a:endParaRPr>
          </a:p>
          <a:p>
            <a:r>
              <a:rPr lang="en-US" dirty="0">
                <a:solidFill>
                  <a:srgbClr val="3C1053"/>
                </a:solidFill>
                <a:ea typeface="Calibri"/>
                <a:cs typeface="Calibri"/>
              </a:rPr>
              <a:t>4)  After accepting the offer, allow the system 24-48 hours to process and issue your LSU email address and Student ID number.</a:t>
            </a:r>
          </a:p>
          <a:p>
            <a:endParaRPr lang="en-US" dirty="0">
              <a:solidFill>
                <a:srgbClr val="3C1053"/>
              </a:solidFill>
              <a:ea typeface="Calibri"/>
              <a:cs typeface="Calibri"/>
            </a:endParaRPr>
          </a:p>
          <a:p>
            <a:endParaRPr lang="en-US" dirty="0">
              <a:solidFill>
                <a:srgbClr val="3C1053"/>
              </a:solidFill>
              <a:ea typeface="Calibri"/>
              <a:cs typeface="Calibri"/>
            </a:endParaRPr>
          </a:p>
          <a:p>
            <a:r>
              <a:rPr lang="en-US" dirty="0">
                <a:solidFill>
                  <a:srgbClr val="3C1053"/>
                </a:solidFill>
                <a:ea typeface="Calibri"/>
                <a:cs typeface="Calibri"/>
              </a:rPr>
              <a:t>5) Please also complete the </a:t>
            </a:r>
            <a:r>
              <a:rPr lang="en-US" b="1" i="1" dirty="0">
                <a:solidFill>
                  <a:srgbClr val="3C1053"/>
                </a:solidFill>
                <a:ea typeface="Calibri"/>
                <a:cs typeface="Calibri"/>
              </a:rPr>
              <a:t>mandatory</a:t>
            </a:r>
            <a:r>
              <a:rPr lang="en-US" dirty="0">
                <a:solidFill>
                  <a:srgbClr val="3C1053"/>
                </a:solidFill>
                <a:ea typeface="Calibri"/>
                <a:cs typeface="Calibri"/>
              </a:rPr>
              <a:t> Identity Verification. You will receive an email, as well as a note on the application status portal, containing the same link that will take you to the verification page. This will require a form of government issued ID and information for matching/verification purposes.</a:t>
            </a:r>
            <a:endParaRPr lang="en-US" dirty="0">
              <a:solidFill>
                <a:srgbClr val="3C1053"/>
              </a:solidFill>
            </a:endParaRPr>
          </a:p>
          <a:p>
            <a:endParaRPr lang="en-US" dirty="0">
              <a:ea typeface="Calibri"/>
              <a:cs typeface="Calibri"/>
            </a:endParaRPr>
          </a:p>
        </p:txBody>
      </p:sp>
      <p:pic>
        <p:nvPicPr>
          <p:cNvPr id="8" name="Picture 7" descr="A screenshot of a computer&#10;&#10;AI-generated content may be incorrect.">
            <a:extLst>
              <a:ext uri="{FF2B5EF4-FFF2-40B4-BE49-F238E27FC236}">
                <a16:creationId xmlns:a16="http://schemas.microsoft.com/office/drawing/2014/main" id="{837A077E-D892-3E0C-94C7-B98351B9C6D8}"/>
              </a:ext>
            </a:extLst>
          </p:cNvPr>
          <p:cNvPicPr>
            <a:picLocks noChangeAspect="1"/>
          </p:cNvPicPr>
          <p:nvPr/>
        </p:nvPicPr>
        <p:blipFill>
          <a:blip r:embed="rId2"/>
          <a:stretch>
            <a:fillRect/>
          </a:stretch>
        </p:blipFill>
        <p:spPr>
          <a:xfrm>
            <a:off x="3633047" y="2056982"/>
            <a:ext cx="4925906" cy="1516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248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F2C2-9E74-344B-6A63-67882C7FC08D}"/>
              </a:ext>
            </a:extLst>
          </p:cNvPr>
          <p:cNvSpPr>
            <a:spLocks noGrp="1"/>
          </p:cNvSpPr>
          <p:nvPr>
            <p:ph type="title"/>
          </p:nvPr>
        </p:nvSpPr>
        <p:spPr>
          <a:xfrm>
            <a:off x="839788" y="26459"/>
            <a:ext cx="10515600" cy="1325563"/>
          </a:xfrm>
        </p:spPr>
        <p:txBody>
          <a:bodyPr/>
          <a:lstStyle/>
          <a:p>
            <a:pPr algn="ctr"/>
            <a:r>
              <a:rPr lang="en-US" b="1" dirty="0">
                <a:solidFill>
                  <a:srgbClr val="3C1053"/>
                </a:solidFill>
              </a:rPr>
              <a:t>How to Gain Access to University Systems</a:t>
            </a:r>
            <a:br>
              <a:rPr lang="en-US" b="1" dirty="0">
                <a:solidFill>
                  <a:srgbClr val="3C1053"/>
                </a:solidFill>
              </a:rPr>
            </a:br>
            <a:r>
              <a:rPr lang="en-US" sz="2800" b="1" dirty="0">
                <a:solidFill>
                  <a:srgbClr val="3C1053"/>
                </a:solidFill>
              </a:rPr>
              <a:t>(MYLSU, Email, Workday Student)</a:t>
            </a:r>
          </a:p>
        </p:txBody>
      </p:sp>
      <p:sp>
        <p:nvSpPr>
          <p:cNvPr id="4" name="TextBox 3">
            <a:extLst>
              <a:ext uri="{FF2B5EF4-FFF2-40B4-BE49-F238E27FC236}">
                <a16:creationId xmlns:a16="http://schemas.microsoft.com/office/drawing/2014/main" id="{42D0607A-7A48-B825-384B-80F7A96246F2}"/>
              </a:ext>
            </a:extLst>
          </p:cNvPr>
          <p:cNvSpPr txBox="1"/>
          <p:nvPr/>
        </p:nvSpPr>
        <p:spPr>
          <a:xfrm>
            <a:off x="3295291" y="1342878"/>
            <a:ext cx="826617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a:p>
            <a:r>
              <a:rPr lang="en-US" dirty="0">
                <a:solidFill>
                  <a:srgbClr val="3C1053"/>
                </a:solidFill>
                <a:ea typeface="Calibri"/>
                <a:cs typeface="Calibri"/>
              </a:rPr>
              <a:t>5)   Once time is up, log back into your application portal, and your LSU credentials will be there. </a:t>
            </a:r>
          </a:p>
          <a:p>
            <a:endParaRPr lang="en-US" dirty="0">
              <a:solidFill>
                <a:srgbClr val="3C1053"/>
              </a:solidFill>
              <a:ea typeface="Calibri"/>
              <a:cs typeface="Calibri"/>
            </a:endParaRPr>
          </a:p>
          <a:p>
            <a:r>
              <a:rPr lang="en-US" dirty="0">
                <a:solidFill>
                  <a:srgbClr val="3C1053"/>
                </a:solidFill>
                <a:ea typeface="Calibri"/>
                <a:cs typeface="Calibri"/>
              </a:rPr>
              <a:t>6)   Use LSU username/email address to set up your </a:t>
            </a:r>
            <a:r>
              <a:rPr lang="en-US" dirty="0" err="1">
                <a:solidFill>
                  <a:srgbClr val="3C1053"/>
                </a:solidFill>
                <a:ea typeface="Calibri"/>
                <a:cs typeface="Calibri"/>
              </a:rPr>
              <a:t>myLSU</a:t>
            </a:r>
            <a:r>
              <a:rPr lang="en-US" dirty="0">
                <a:solidFill>
                  <a:srgbClr val="3C1053"/>
                </a:solidFill>
                <a:ea typeface="Calibri"/>
                <a:cs typeface="Calibri"/>
              </a:rPr>
              <a:t> account, through the emailed instructions received from "Okta." This email would have gone to your personal email inbox (the email address you initially used to complete/sign in to your application portal with). </a:t>
            </a:r>
          </a:p>
          <a:p>
            <a:endParaRPr lang="en-US" dirty="0">
              <a:ea typeface="Calibri"/>
              <a:cs typeface="Calibri"/>
            </a:endParaRPr>
          </a:p>
          <a:p>
            <a:r>
              <a:rPr lang="en-US" b="1" err="1">
                <a:solidFill>
                  <a:srgbClr val="7030A0"/>
                </a:solidFill>
                <a:ea typeface="Calibri"/>
                <a:cs typeface="Calibri"/>
              </a:rPr>
              <a:t>MyLSU</a:t>
            </a:r>
            <a:r>
              <a:rPr lang="en-US" dirty="0">
                <a:ea typeface="Calibri"/>
                <a:cs typeface="Calibri"/>
              </a:rPr>
              <a:t> </a:t>
            </a:r>
            <a:r>
              <a:rPr lang="en-US" b="1" dirty="0">
                <a:solidFill>
                  <a:srgbClr val="3C1053"/>
                </a:solidFill>
                <a:ea typeface="Calibri"/>
                <a:cs typeface="Calibri"/>
              </a:rPr>
              <a:t>is the "home base" that houses your student email, your Moodle, and your Workday Student Account, and much more!</a:t>
            </a:r>
          </a:p>
          <a:p>
            <a:endParaRPr lang="en-US" sz="1600" dirty="0">
              <a:solidFill>
                <a:srgbClr val="3C1053"/>
              </a:solidFill>
              <a:ea typeface="Calibri"/>
              <a:cs typeface="Calibri"/>
            </a:endParaRPr>
          </a:p>
          <a:p>
            <a:r>
              <a:rPr lang="en-US" dirty="0">
                <a:solidFill>
                  <a:srgbClr val="3C1053"/>
                </a:solidFill>
                <a:ea typeface="Calibri"/>
                <a:cs typeface="Calibri"/>
              </a:rPr>
              <a:t>If you experience technical issues setting up your account, </a:t>
            </a:r>
          </a:p>
          <a:p>
            <a:r>
              <a:rPr lang="en-US" dirty="0">
                <a:solidFill>
                  <a:srgbClr val="3C1053"/>
                </a:solidFill>
                <a:ea typeface="Calibri"/>
                <a:cs typeface="Calibri"/>
              </a:rPr>
              <a:t>please contact the IT Service Desk. </a:t>
            </a:r>
          </a:p>
          <a:p>
            <a:endParaRPr lang="en-US" dirty="0">
              <a:solidFill>
                <a:srgbClr val="3C1053"/>
              </a:solidFill>
              <a:ea typeface="Calibri"/>
              <a:cs typeface="Calibri"/>
            </a:endParaRPr>
          </a:p>
          <a:p>
            <a:r>
              <a:rPr lang="en-US" dirty="0">
                <a:solidFill>
                  <a:srgbClr val="3C1053"/>
                </a:solidFill>
                <a:ea typeface="Calibri"/>
                <a:cs typeface="Calibri"/>
              </a:rPr>
              <a:t>Submit an ITS Ticket HERE!</a:t>
            </a:r>
          </a:p>
          <a:p>
            <a:r>
              <a:rPr lang="en-US" dirty="0">
                <a:solidFill>
                  <a:srgbClr val="3C1053"/>
                </a:solidFill>
                <a:ea typeface="+mn-lt"/>
                <a:cs typeface="+mn-lt"/>
                <a:hlinkClick r:id="rId2">
                  <a:extLst>
                    <a:ext uri="{A12FA001-AC4F-418D-AE19-62706E023703}">
                      <ahyp:hlinkClr xmlns:ahyp="http://schemas.microsoft.com/office/drawing/2018/hyperlinkcolor" val="tx"/>
                    </a:ext>
                  </a:extLst>
                </a:hlinkClick>
              </a:rPr>
              <a:t>https://itservice.lsu.edu/TDClient/30/Portal/Home/</a:t>
            </a:r>
            <a:r>
              <a:rPr lang="en-US" dirty="0">
                <a:solidFill>
                  <a:srgbClr val="3C1053"/>
                </a:solidFill>
                <a:ea typeface="+mn-lt"/>
                <a:cs typeface="+mn-lt"/>
              </a:rPr>
              <a:t>  </a:t>
            </a:r>
            <a:endParaRPr lang="en-US" dirty="0">
              <a:solidFill>
                <a:srgbClr val="3C1053"/>
              </a:solidFill>
            </a:endParaRPr>
          </a:p>
          <a:p>
            <a:endParaRPr lang="en-US" dirty="0">
              <a:ea typeface="Calibri"/>
              <a:cs typeface="Calibri"/>
            </a:endParaRPr>
          </a:p>
          <a:p>
            <a:endParaRPr lang="en-US" dirty="0">
              <a:ea typeface="Calibri"/>
              <a:cs typeface="Calibri"/>
            </a:endParaRPr>
          </a:p>
        </p:txBody>
      </p:sp>
      <p:pic>
        <p:nvPicPr>
          <p:cNvPr id="6" name="Picture 5" descr="A screenshot of a cellphone&#10;&#10;AI-generated content may be incorrect.">
            <a:extLst>
              <a:ext uri="{FF2B5EF4-FFF2-40B4-BE49-F238E27FC236}">
                <a16:creationId xmlns:a16="http://schemas.microsoft.com/office/drawing/2014/main" id="{D8B19092-0C8C-16D2-AC07-FE47265638D0}"/>
              </a:ext>
            </a:extLst>
          </p:cNvPr>
          <p:cNvPicPr>
            <a:picLocks noChangeAspect="1"/>
          </p:cNvPicPr>
          <p:nvPr/>
        </p:nvPicPr>
        <p:blipFill>
          <a:blip r:embed="rId3"/>
          <a:stretch>
            <a:fillRect/>
          </a:stretch>
        </p:blipFill>
        <p:spPr>
          <a:xfrm>
            <a:off x="332349" y="1342878"/>
            <a:ext cx="2784475" cy="4394201"/>
          </a:xfrm>
          <a:prstGeom prst="rect">
            <a:avLst/>
          </a:prstGeom>
        </p:spPr>
      </p:pic>
      <p:pic>
        <p:nvPicPr>
          <p:cNvPr id="7" name="Picture 6" descr="A screenshot of a contact us&#10;&#10;AI-generated content may be incorrect.">
            <a:extLst>
              <a:ext uri="{FF2B5EF4-FFF2-40B4-BE49-F238E27FC236}">
                <a16:creationId xmlns:a16="http://schemas.microsoft.com/office/drawing/2014/main" id="{BCED0E69-0BED-759E-550A-C06CC1E3A781}"/>
              </a:ext>
            </a:extLst>
          </p:cNvPr>
          <p:cNvPicPr>
            <a:picLocks noChangeAspect="1"/>
          </p:cNvPicPr>
          <p:nvPr/>
        </p:nvPicPr>
        <p:blipFill>
          <a:blip r:embed="rId4"/>
          <a:stretch>
            <a:fillRect/>
          </a:stretch>
        </p:blipFill>
        <p:spPr>
          <a:xfrm>
            <a:off x="8960221" y="4279703"/>
            <a:ext cx="2390214" cy="1700239"/>
          </a:xfrm>
          <a:prstGeom prst="rect">
            <a:avLst/>
          </a:prstGeom>
        </p:spPr>
      </p:pic>
    </p:spTree>
    <p:extLst>
      <p:ext uri="{BB962C8B-B14F-4D97-AF65-F5344CB8AC3E}">
        <p14:creationId xmlns:p14="http://schemas.microsoft.com/office/powerpoint/2010/main" val="146207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07F2-0A05-29B8-F903-5D56E8C18CE1}"/>
              </a:ext>
            </a:extLst>
          </p:cNvPr>
          <p:cNvSpPr txBox="1">
            <a:spLocks noGrp="1"/>
          </p:cNvSpPr>
          <p:nvPr>
            <p:ph type="title" idx="4294967295"/>
          </p:nvPr>
        </p:nvSpPr>
        <p:spPr>
          <a:xfrm>
            <a:off x="264623" y="129801"/>
            <a:ext cx="1165428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C1053"/>
                </a:solidFill>
                <a:effectLst/>
                <a:uLnTx/>
                <a:uFillTx/>
                <a:latin typeface="+mn-lt"/>
                <a:ea typeface="+mn-ea"/>
                <a:cs typeface="+mn-cs"/>
              </a:rPr>
              <a:t>How to Submit Transcripts &amp; Clear Incomplete Admissions Documents</a:t>
            </a:r>
          </a:p>
        </p:txBody>
      </p:sp>
      <p:sp>
        <p:nvSpPr>
          <p:cNvPr id="3" name="TextBox 2">
            <a:extLst>
              <a:ext uri="{FF2B5EF4-FFF2-40B4-BE49-F238E27FC236}">
                <a16:creationId xmlns:a16="http://schemas.microsoft.com/office/drawing/2014/main" id="{8337BDB7-0A7C-8692-710D-5FAEF3B723EF}"/>
              </a:ext>
            </a:extLst>
          </p:cNvPr>
          <p:cNvSpPr txBox="1"/>
          <p:nvPr/>
        </p:nvSpPr>
        <p:spPr>
          <a:xfrm>
            <a:off x="568282" y="1566826"/>
            <a:ext cx="11102975" cy="5087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C1053"/>
                </a:solidFill>
                <a:ea typeface="Calibri"/>
                <a:cs typeface="Calibri"/>
              </a:rPr>
              <a:t>If you received </a:t>
            </a:r>
            <a:r>
              <a:rPr lang="en-US" i="1" dirty="0">
                <a:solidFill>
                  <a:srgbClr val="3C1053"/>
                </a:solidFill>
                <a:ea typeface="Calibri"/>
                <a:cs typeface="Calibri"/>
              </a:rPr>
              <a:t>Provisional Admission</a:t>
            </a:r>
            <a:r>
              <a:rPr lang="en-US" dirty="0">
                <a:solidFill>
                  <a:srgbClr val="3C1053"/>
                </a:solidFill>
                <a:ea typeface="Calibri"/>
                <a:cs typeface="Calibri"/>
              </a:rPr>
              <a:t>, Graduate Admissions has not yet received your Official Transcript(s) (</a:t>
            </a:r>
            <a:r>
              <a:rPr lang="en-US" b="1" u="sng" dirty="0">
                <a:solidFill>
                  <a:srgbClr val="3C1053"/>
                </a:solidFill>
                <a:ea typeface="Calibri"/>
                <a:cs typeface="Calibri"/>
              </a:rPr>
              <a:t>with degree conferral(s) showing</a:t>
            </a:r>
            <a:r>
              <a:rPr lang="en-US" dirty="0">
                <a:solidFill>
                  <a:srgbClr val="3C1053"/>
                </a:solidFill>
                <a:ea typeface="Calibri"/>
                <a:cs typeface="Calibri"/>
              </a:rPr>
              <a:t>). If not received within your first module, a registration hold will be placed to prevent the scheduling of courses for the next module. </a:t>
            </a:r>
          </a:p>
          <a:p>
            <a:endParaRPr lang="en-US" dirty="0">
              <a:solidFill>
                <a:srgbClr val="3C1053"/>
              </a:solidFill>
              <a:ea typeface="Calibri"/>
              <a:cs typeface="Calibri"/>
            </a:endParaRPr>
          </a:p>
          <a:p>
            <a:r>
              <a:rPr lang="en-US" dirty="0">
                <a:solidFill>
                  <a:srgbClr val="3C1053"/>
                </a:solidFill>
                <a:ea typeface="Calibri"/>
                <a:cs typeface="Calibri"/>
              </a:rPr>
              <a:t>You can log back in to your application portal at any time to keep track of what has been or has not been received via the checklist. </a:t>
            </a:r>
            <a:endParaRPr lang="en-US" dirty="0">
              <a:solidFill>
                <a:srgbClr val="3C1053"/>
              </a:solidFill>
            </a:endParaRPr>
          </a:p>
          <a:p>
            <a:endParaRPr lang="en-US" b="1" dirty="0">
              <a:ea typeface="Calibri"/>
              <a:cs typeface="Calibri"/>
            </a:endParaRPr>
          </a:p>
          <a:p>
            <a:r>
              <a:rPr lang="en-US" b="1" dirty="0">
                <a:solidFill>
                  <a:srgbClr val="7030A0"/>
                </a:solidFill>
                <a:ea typeface="Calibri"/>
                <a:cs typeface="Calibri"/>
              </a:rPr>
              <a:t>LSU Online Transcript Ordering Service:</a:t>
            </a:r>
            <a:r>
              <a:rPr lang="en-US" dirty="0">
                <a:ea typeface="Calibri"/>
                <a:cs typeface="Calibri"/>
              </a:rPr>
              <a:t> </a:t>
            </a:r>
            <a:r>
              <a:rPr lang="en-US" dirty="0">
                <a:solidFill>
                  <a:srgbClr val="3C1053"/>
                </a:solidFill>
                <a:ea typeface="Calibri"/>
                <a:cs typeface="Calibri"/>
              </a:rPr>
              <a:t>Destiny Valle / Cherie Dalton </a:t>
            </a:r>
            <a:r>
              <a:rPr lang="en-US" dirty="0">
                <a:ea typeface="Calibri"/>
                <a:cs typeface="Calibri"/>
              </a:rPr>
              <a:t>(</a:t>
            </a:r>
            <a:r>
              <a:rPr lang="en-US" dirty="0">
                <a:ea typeface="Calibri"/>
                <a:cs typeface="Calibri"/>
                <a:hlinkClick r:id="rId2"/>
              </a:rPr>
              <a:t>cdalto10@lsu.edu</a:t>
            </a:r>
            <a:r>
              <a:rPr lang="en-US" dirty="0">
                <a:ea typeface="Calibri"/>
                <a:cs typeface="Calibri"/>
              </a:rPr>
              <a:t>)</a:t>
            </a:r>
          </a:p>
          <a:p>
            <a:pPr marL="742950" lvl="1" indent="-285750">
              <a:buFont typeface="Arial"/>
              <a:buChar char="•"/>
            </a:pPr>
            <a:r>
              <a:rPr lang="en-US" dirty="0">
                <a:solidFill>
                  <a:srgbClr val="3C1053"/>
                </a:solidFill>
                <a:ea typeface="Calibri"/>
                <a:cs typeface="Calibri"/>
              </a:rPr>
              <a:t>If you opted in to the LSU Online Transcript service, we should already have your official transcript(s), which would grant </a:t>
            </a:r>
            <a:r>
              <a:rPr lang="en-US" i="1" dirty="0">
                <a:solidFill>
                  <a:srgbClr val="3C1053"/>
                </a:solidFill>
                <a:ea typeface="Calibri"/>
                <a:cs typeface="Calibri"/>
              </a:rPr>
              <a:t>regular</a:t>
            </a:r>
            <a:r>
              <a:rPr lang="en-US" dirty="0">
                <a:solidFill>
                  <a:srgbClr val="3C1053"/>
                </a:solidFill>
                <a:ea typeface="Calibri"/>
                <a:cs typeface="Calibri"/>
              </a:rPr>
              <a:t> admission (unless a degree or courses in progress).</a:t>
            </a:r>
          </a:p>
          <a:p>
            <a:pPr marL="742950" lvl="1" indent="-285750">
              <a:buFont typeface="Arial"/>
              <a:buChar char="•"/>
            </a:pPr>
            <a:r>
              <a:rPr lang="en-US" dirty="0">
                <a:solidFill>
                  <a:srgbClr val="3C1053"/>
                </a:solidFill>
                <a:ea typeface="Calibri"/>
                <a:cs typeface="Calibri"/>
              </a:rPr>
              <a:t>If you opted in and we do not have your official transcript(s), please contact Cherie Dalton via the email address listed above.</a:t>
            </a:r>
          </a:p>
          <a:p>
            <a:pPr marL="742950" lvl="1" indent="-285750">
              <a:buFont typeface="Arial"/>
              <a:buChar char="•"/>
            </a:pPr>
            <a:endParaRPr lang="en-US" dirty="0">
              <a:ea typeface="Calibri"/>
              <a:cs typeface="Calibri"/>
            </a:endParaRPr>
          </a:p>
          <a:p>
            <a:r>
              <a:rPr lang="en-US" b="1" dirty="0">
                <a:solidFill>
                  <a:srgbClr val="7030A0"/>
                </a:solidFill>
                <a:ea typeface="Calibri"/>
                <a:cs typeface="Calibri"/>
              </a:rPr>
              <a:t>PGLGS Documents &amp; Records:</a:t>
            </a:r>
            <a:r>
              <a:rPr lang="en-US" dirty="0">
                <a:ea typeface="Calibri"/>
                <a:cs typeface="Calibri"/>
              </a:rPr>
              <a:t> </a:t>
            </a:r>
            <a:r>
              <a:rPr lang="en-US" dirty="0">
                <a:solidFill>
                  <a:srgbClr val="3C1053"/>
                </a:solidFill>
                <a:ea typeface="Calibri"/>
                <a:cs typeface="Calibri"/>
              </a:rPr>
              <a:t>Gretchen Cade / Claudia Speyrer </a:t>
            </a:r>
            <a:r>
              <a:rPr lang="en-US" dirty="0">
                <a:ea typeface="Calibri"/>
                <a:cs typeface="Calibri"/>
              </a:rPr>
              <a:t>(</a:t>
            </a:r>
            <a:r>
              <a:rPr lang="en-US" dirty="0">
                <a:ea typeface="Calibri"/>
                <a:cs typeface="Calibri"/>
                <a:hlinkClick r:id="rId3"/>
              </a:rPr>
              <a:t>gradtranscripts@lsu.edu</a:t>
            </a:r>
            <a:r>
              <a:rPr lang="en-US" dirty="0">
                <a:ea typeface="Calibri"/>
                <a:cs typeface="Calibri"/>
              </a:rPr>
              <a:t>) </a:t>
            </a:r>
          </a:p>
          <a:p>
            <a:pPr marL="742950" lvl="1" indent="-285750">
              <a:buFont typeface="Arial"/>
              <a:buChar char="•"/>
            </a:pPr>
            <a:r>
              <a:rPr lang="en-US" dirty="0">
                <a:solidFill>
                  <a:srgbClr val="3C1053"/>
                </a:solidFill>
                <a:ea typeface="Calibri"/>
                <a:cs typeface="Calibri"/>
              </a:rPr>
              <a:t>If you did not opt in to the Transcript service, there are a few other options for you to order your official transcripts to be sent to us.</a:t>
            </a:r>
          </a:p>
          <a:p>
            <a:pPr marL="742950" lvl="1" indent="-285750">
              <a:buFont typeface="Arial"/>
              <a:buChar char="•"/>
            </a:pPr>
            <a:endParaRPr lang="en-US" dirty="0">
              <a:ea typeface="Calibri"/>
              <a:cs typeface="Calibri"/>
            </a:endParaRPr>
          </a:p>
          <a:p>
            <a:pPr marL="742950" lvl="1" indent="-285750">
              <a:buFont typeface="Arial"/>
              <a:buChar char="•"/>
            </a:pPr>
            <a:endParaRPr lang="en-US" dirty="0">
              <a:ea typeface="Calibri"/>
              <a:cs typeface="Calibri"/>
            </a:endParaRPr>
          </a:p>
        </p:txBody>
      </p:sp>
    </p:spTree>
    <p:extLst>
      <p:ext uri="{BB962C8B-B14F-4D97-AF65-F5344CB8AC3E}">
        <p14:creationId xmlns:p14="http://schemas.microsoft.com/office/powerpoint/2010/main" val="58434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6240-83A9-21CE-D771-4ABD0E961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4FDE8-BF82-FC54-AC32-061C0C14F744}"/>
              </a:ext>
            </a:extLst>
          </p:cNvPr>
          <p:cNvSpPr txBox="1">
            <a:spLocks noGrp="1"/>
          </p:cNvSpPr>
          <p:nvPr>
            <p:ph type="title" idx="4294967295"/>
          </p:nvPr>
        </p:nvSpPr>
        <p:spPr>
          <a:xfrm>
            <a:off x="120771" y="67752"/>
            <a:ext cx="1094346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C1053"/>
                </a:solidFill>
                <a:effectLst/>
                <a:uLnTx/>
                <a:uFillTx/>
                <a:latin typeface="+mn-lt"/>
                <a:ea typeface="+mn-ea"/>
                <a:cs typeface="+mn-cs"/>
              </a:rPr>
              <a:t>How to Submit Transcripts &amp; Clear Incomplete Admissions Documents (Continued)</a:t>
            </a:r>
          </a:p>
        </p:txBody>
      </p:sp>
      <p:sp>
        <p:nvSpPr>
          <p:cNvPr id="6" name="TextBox 5">
            <a:extLst>
              <a:ext uri="{FF2B5EF4-FFF2-40B4-BE49-F238E27FC236}">
                <a16:creationId xmlns:a16="http://schemas.microsoft.com/office/drawing/2014/main" id="{E7B247B3-A50B-2064-251F-D60F70420689}"/>
              </a:ext>
            </a:extLst>
          </p:cNvPr>
          <p:cNvSpPr txBox="1"/>
          <p:nvPr/>
        </p:nvSpPr>
        <p:spPr>
          <a:xfrm>
            <a:off x="770001" y="2012516"/>
            <a:ext cx="37476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solidFill>
                  <a:srgbClr val="3C1053"/>
                </a:solidFill>
                <a:ea typeface="+mn-lt"/>
                <a:cs typeface="+mn-lt"/>
              </a:rPr>
              <a:t>Helpful Links:</a:t>
            </a:r>
          </a:p>
          <a:p>
            <a:endParaRPr lang="en-US" b="1" dirty="0">
              <a:solidFill>
                <a:srgbClr val="3C1053"/>
              </a:solidFill>
              <a:ea typeface="+mn-lt"/>
              <a:cs typeface="+mn-lt"/>
            </a:endParaRPr>
          </a:p>
          <a:p>
            <a:r>
              <a:rPr lang="en-US" b="1" i="1" dirty="0">
                <a:solidFill>
                  <a:srgbClr val="3C1053"/>
                </a:solidFill>
                <a:ea typeface="+mn-lt"/>
                <a:cs typeface="+mn-lt"/>
              </a:rPr>
              <a:t>Admissions Requirements &amp; Deadlines:</a:t>
            </a:r>
            <a:endParaRPr lang="en-US" i="1" u="sng" dirty="0">
              <a:solidFill>
                <a:srgbClr val="000000"/>
              </a:solidFill>
              <a:ea typeface="+mn-lt"/>
              <a:cs typeface="+mn-lt"/>
            </a:endParaRPr>
          </a:p>
          <a:p>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https://www.lsu.edu/graduateschool/admissions/requirements-deadlines.php</a:t>
            </a:r>
            <a:endParaRPr lang="en-US"/>
          </a:p>
          <a:p>
            <a:endParaRPr lang="en-US" dirty="0">
              <a:solidFill>
                <a:srgbClr val="0563C1"/>
              </a:solidFill>
              <a:ea typeface="+mn-lt"/>
              <a:cs typeface="+mn-lt"/>
            </a:endParaRPr>
          </a:p>
          <a:p>
            <a:r>
              <a:rPr lang="en-US" b="1" i="1" dirty="0">
                <a:solidFill>
                  <a:srgbClr val="3C1053"/>
                </a:solidFill>
                <a:ea typeface="+mn-lt"/>
                <a:cs typeface="+mn-lt"/>
              </a:rPr>
              <a:t>Book a Documents Appointment </a:t>
            </a:r>
          </a:p>
          <a:p>
            <a:r>
              <a:rPr lang="en-US" b="1" i="1" dirty="0">
                <a:solidFill>
                  <a:srgbClr val="3C1053"/>
                </a:solidFill>
                <a:ea typeface="+mn-lt"/>
                <a:cs typeface="+mn-lt"/>
              </a:rPr>
              <a:t>(In-Person Drop Off ONLY):</a:t>
            </a:r>
            <a:endParaRPr lang="en-US" dirty="0"/>
          </a:p>
          <a:p>
            <a:r>
              <a:rPr lang="en-US" dirty="0">
                <a:solidFill>
                  <a:srgbClr val="0563C1"/>
                </a:solidFill>
                <a:ea typeface="+mn-lt"/>
                <a:cs typeface="+mn-lt"/>
                <a:hlinkClick r:id="rId3">
                  <a:extLst>
                    <a:ext uri="{A12FA001-AC4F-418D-AE19-62706E023703}">
                      <ahyp:hlinkClr xmlns:ahyp="http://schemas.microsoft.com/office/drawing/2018/hyperlinkcolor" val="tx"/>
                    </a:ext>
                  </a:extLst>
                </a:hlinkClick>
              </a:rPr>
              <a:t>https://applygrad.lsu.edu/portal/document_visit</a:t>
            </a:r>
          </a:p>
        </p:txBody>
      </p:sp>
      <p:pic>
        <p:nvPicPr>
          <p:cNvPr id="5" name="Picture 4">
            <a:extLst>
              <a:ext uri="{FF2B5EF4-FFF2-40B4-BE49-F238E27FC236}">
                <a16:creationId xmlns:a16="http://schemas.microsoft.com/office/drawing/2014/main" id="{ECA9CE7E-8178-78F0-2CC5-A7DCE4610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28" y="1609344"/>
            <a:ext cx="6667119" cy="4397332"/>
          </a:xfrm>
          <a:prstGeom prst="rect">
            <a:avLst/>
          </a:prstGeom>
        </p:spPr>
      </p:pic>
    </p:spTree>
    <p:extLst>
      <p:ext uri="{BB962C8B-B14F-4D97-AF65-F5344CB8AC3E}">
        <p14:creationId xmlns:p14="http://schemas.microsoft.com/office/powerpoint/2010/main" val="46675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0795-D0BE-D0CF-2AF8-FB61F0D6AB81}"/>
              </a:ext>
            </a:extLst>
          </p:cNvPr>
          <p:cNvSpPr>
            <a:spLocks noGrp="1"/>
          </p:cNvSpPr>
          <p:nvPr>
            <p:ph type="title"/>
          </p:nvPr>
        </p:nvSpPr>
        <p:spPr>
          <a:xfrm>
            <a:off x="838200" y="365125"/>
            <a:ext cx="10515600" cy="1325563"/>
          </a:xfrm>
        </p:spPr>
        <p:txBody>
          <a:bodyPr anchor="ctr">
            <a:normAutofit/>
          </a:bodyPr>
          <a:lstStyle/>
          <a:p>
            <a:r>
              <a:rPr lang="en-US" b="1" dirty="0">
                <a:solidFill>
                  <a:srgbClr val="3C1053"/>
                </a:solidFill>
              </a:rPr>
              <a:t>Student Success Coach vs. Academic Advisor</a:t>
            </a:r>
          </a:p>
        </p:txBody>
      </p:sp>
      <p:graphicFrame>
        <p:nvGraphicFramePr>
          <p:cNvPr id="5" name="Content Placeholder 2">
            <a:extLst>
              <a:ext uri="{FF2B5EF4-FFF2-40B4-BE49-F238E27FC236}">
                <a16:creationId xmlns:a16="http://schemas.microsoft.com/office/drawing/2014/main" id="{3925D123-88AA-D81A-17D1-ACAAACAC57CF}"/>
              </a:ext>
            </a:extLst>
          </p:cNvPr>
          <p:cNvGraphicFramePr>
            <a:graphicFrameLocks noGrp="1"/>
          </p:cNvGraphicFramePr>
          <p:nvPr>
            <p:ph idx="1"/>
            <p:extLst>
              <p:ext uri="{D42A27DB-BD31-4B8C-83A1-F6EECF244321}">
                <p14:modId xmlns:p14="http://schemas.microsoft.com/office/powerpoint/2010/main" val="3944504063"/>
              </p:ext>
            </p:extLst>
          </p:nvPr>
        </p:nvGraphicFramePr>
        <p:xfrm>
          <a:off x="474634" y="1543230"/>
          <a:ext cx="10877908" cy="449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07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4E9A-2B04-D5B1-2FE7-8DEBCDA32EB6}"/>
              </a:ext>
            </a:extLst>
          </p:cNvPr>
          <p:cNvSpPr>
            <a:spLocks noGrp="1"/>
          </p:cNvSpPr>
          <p:nvPr>
            <p:ph type="title"/>
          </p:nvPr>
        </p:nvSpPr>
        <p:spPr>
          <a:xfrm>
            <a:off x="750498" y="258522"/>
            <a:ext cx="10515600" cy="1325563"/>
          </a:xfrm>
        </p:spPr>
        <p:txBody>
          <a:bodyPr/>
          <a:lstStyle/>
          <a:p>
            <a:pPr algn="ctr"/>
            <a:r>
              <a:rPr lang="en-US" b="1" dirty="0">
                <a:solidFill>
                  <a:srgbClr val="3C1053"/>
                </a:solidFill>
              </a:rPr>
              <a:t>How to Add Courses in Workday Student</a:t>
            </a:r>
          </a:p>
        </p:txBody>
      </p:sp>
      <p:sp>
        <p:nvSpPr>
          <p:cNvPr id="4" name="Content Placeholder 3">
            <a:extLst>
              <a:ext uri="{FF2B5EF4-FFF2-40B4-BE49-F238E27FC236}">
                <a16:creationId xmlns:a16="http://schemas.microsoft.com/office/drawing/2014/main" id="{E59D4ECA-DDFB-A895-534B-193D0D586DA4}"/>
              </a:ext>
            </a:extLst>
          </p:cNvPr>
          <p:cNvSpPr>
            <a:spLocks noGrp="1"/>
          </p:cNvSpPr>
          <p:nvPr>
            <p:ph sz="half" idx="2"/>
          </p:nvPr>
        </p:nvSpPr>
        <p:spPr>
          <a:xfrm>
            <a:off x="512372" y="1384059"/>
            <a:ext cx="11005330" cy="4739438"/>
          </a:xfrm>
        </p:spPr>
        <p:txBody>
          <a:bodyPr vert="horz" lIns="91440" tIns="45720" rIns="91440" bIns="45720" rtlCol="0" anchor="t">
            <a:normAutofit fontScale="85000" lnSpcReduction="20000"/>
          </a:bodyPr>
          <a:lstStyle/>
          <a:p>
            <a:pPr marL="0" indent="0">
              <a:buNone/>
            </a:pPr>
            <a:r>
              <a:rPr lang="en-US" sz="2000" dirty="0">
                <a:solidFill>
                  <a:srgbClr val="3C1053"/>
                </a:solidFill>
              </a:rPr>
              <a:t>There are </a:t>
            </a:r>
            <a:r>
              <a:rPr lang="en-US" sz="2000" b="1" u="sng" dirty="0">
                <a:solidFill>
                  <a:srgbClr val="3C1053"/>
                </a:solidFill>
              </a:rPr>
              <a:t>three</a:t>
            </a:r>
            <a:r>
              <a:rPr lang="en-US" sz="2000" dirty="0">
                <a:solidFill>
                  <a:srgbClr val="3C1053"/>
                </a:solidFill>
              </a:rPr>
              <a:t> ways to register for courses via Workday Student: </a:t>
            </a:r>
          </a:p>
          <a:p>
            <a:pPr marL="0" indent="0">
              <a:buNone/>
            </a:pPr>
            <a:endParaRPr lang="en-US" sz="2000" dirty="0">
              <a:solidFill>
                <a:srgbClr val="3C1053"/>
              </a:solidFill>
            </a:endParaRPr>
          </a:p>
          <a:p>
            <a:pPr marL="457200" indent="-457200">
              <a:buAutoNum type="arabicParenR"/>
            </a:pPr>
            <a:r>
              <a:rPr lang="en-US" sz="2000" b="1" dirty="0">
                <a:solidFill>
                  <a:srgbClr val="3C1053"/>
                </a:solidFill>
              </a:rPr>
              <a:t>Registering </a:t>
            </a:r>
            <a:r>
              <a:rPr lang="en-US" sz="2000" b="1" i="1" u="sng" dirty="0">
                <a:solidFill>
                  <a:srgbClr val="3C1053"/>
                </a:solidFill>
              </a:rPr>
              <a:t>directly</a:t>
            </a:r>
            <a:r>
              <a:rPr lang="en-US" sz="2000" b="1" dirty="0">
                <a:solidFill>
                  <a:srgbClr val="3C1053"/>
                </a:solidFill>
              </a:rPr>
              <a:t> from </a:t>
            </a:r>
            <a:r>
              <a:rPr lang="en-US" sz="2000" b="1" u="sng" dirty="0">
                <a:solidFill>
                  <a:srgbClr val="3C1053"/>
                </a:solidFill>
              </a:rPr>
              <a:t>Find Course Sections-</a:t>
            </a:r>
            <a:r>
              <a:rPr lang="en-US" sz="2000" b="1" u="sng" dirty="0" err="1">
                <a:solidFill>
                  <a:srgbClr val="3C1053"/>
                </a:solidFill>
              </a:rPr>
              <a:t>LSUOnline</a:t>
            </a:r>
            <a:r>
              <a:rPr lang="en-US" sz="2000" b="1" dirty="0">
                <a:solidFill>
                  <a:srgbClr val="3C1053"/>
                </a:solidFill>
              </a:rPr>
              <a:t> </a:t>
            </a:r>
          </a:p>
          <a:p>
            <a:pPr lvl="1"/>
            <a:r>
              <a:rPr lang="en-US" sz="1800" dirty="0">
                <a:solidFill>
                  <a:srgbClr val="3C1053"/>
                </a:solidFill>
              </a:rPr>
              <a:t>This is by far the most common and easiest way to schedule. We will have step by step instruction in this presentation of this method.</a:t>
            </a:r>
            <a:endParaRPr lang="en-US" sz="1800" dirty="0">
              <a:solidFill>
                <a:srgbClr val="3C1053"/>
              </a:solidFill>
              <a:ea typeface="Calibri"/>
              <a:cs typeface="Calibri"/>
            </a:endParaRPr>
          </a:p>
          <a:p>
            <a:pPr lvl="1"/>
            <a:r>
              <a:rPr lang="en-US" sz="1800" dirty="0">
                <a:solidFill>
                  <a:srgbClr val="3C1053"/>
                </a:solidFill>
              </a:rPr>
              <a:t>Make sure you use </a:t>
            </a:r>
            <a:r>
              <a:rPr lang="en-US" sz="1800" b="1" u="sng" dirty="0">
                <a:solidFill>
                  <a:srgbClr val="3C1053"/>
                </a:solidFill>
              </a:rPr>
              <a:t>Find Course Sections-LSU Online</a:t>
            </a:r>
            <a:r>
              <a:rPr lang="en-US" sz="1800" dirty="0">
                <a:solidFill>
                  <a:srgbClr val="3C1053"/>
                </a:solidFill>
              </a:rPr>
              <a:t>, </a:t>
            </a:r>
            <a:r>
              <a:rPr lang="en-US" sz="1800" b="1" i="1" dirty="0">
                <a:solidFill>
                  <a:srgbClr val="3C1053"/>
                </a:solidFill>
              </a:rPr>
              <a:t>not </a:t>
            </a:r>
            <a:r>
              <a:rPr lang="en-US" sz="1800" b="1" u="sng" dirty="0">
                <a:solidFill>
                  <a:srgbClr val="3C1053"/>
                </a:solidFill>
              </a:rPr>
              <a:t>Find Course Sections-LSUAM-</a:t>
            </a:r>
            <a:r>
              <a:rPr lang="en-US" sz="1800" dirty="0">
                <a:solidFill>
                  <a:srgbClr val="3C1053"/>
                </a:solidFill>
              </a:rPr>
              <a:t>this is for Campus students and you won’t be eligible to register for these courses. </a:t>
            </a:r>
            <a:r>
              <a:rPr lang="en-US" sz="1700" dirty="0">
                <a:solidFill>
                  <a:srgbClr val="3C1053"/>
                </a:solidFill>
              </a:rPr>
              <a:t>All LSU Online courses are denoted with an E for Online and any 4000 level section is denoted with a GE, G for Graduate and E for Online. </a:t>
            </a:r>
            <a:endParaRPr lang="en-US" sz="1700" dirty="0">
              <a:solidFill>
                <a:srgbClr val="3C1053"/>
              </a:solidFill>
              <a:ea typeface="Calibri"/>
              <a:cs typeface="Calibri"/>
            </a:endParaRPr>
          </a:p>
          <a:p>
            <a:pPr marL="457200" indent="-457200">
              <a:buAutoNum type="arabicParenR"/>
            </a:pPr>
            <a:r>
              <a:rPr lang="en-US" sz="2000" b="1" dirty="0">
                <a:solidFill>
                  <a:srgbClr val="3C1053"/>
                </a:solidFill>
              </a:rPr>
              <a:t>Registering from an Academic Plan</a:t>
            </a:r>
          </a:p>
          <a:p>
            <a:pPr lvl="1"/>
            <a:r>
              <a:rPr lang="en-US" sz="1800" dirty="0">
                <a:solidFill>
                  <a:srgbClr val="3C1053"/>
                </a:solidFill>
              </a:rPr>
              <a:t>You can work with your Academic Advisor to create a full course plan in your “Plan” section of “Academics” in Workday student. This will create a plan for multiple modules and can be created through your module of graduation.</a:t>
            </a:r>
            <a:endParaRPr lang="en-US" sz="1800" dirty="0">
              <a:solidFill>
                <a:srgbClr val="3C1053"/>
              </a:solidFill>
              <a:ea typeface="Calibri"/>
              <a:cs typeface="Calibri"/>
            </a:endParaRPr>
          </a:p>
          <a:p>
            <a:pPr lvl="1"/>
            <a:r>
              <a:rPr lang="en-US" sz="1800" dirty="0">
                <a:solidFill>
                  <a:srgbClr val="3C1053"/>
                </a:solidFill>
                <a:ea typeface="Calibri"/>
                <a:cs typeface="Calibri"/>
              </a:rPr>
              <a:t>If all sections are open, it will prompt you to register for the appropriate sections and then you can register for all courses in the plan for each module.</a:t>
            </a:r>
            <a:endParaRPr lang="en-US" sz="1800" dirty="0">
              <a:solidFill>
                <a:srgbClr val="3C1053"/>
              </a:solidFill>
            </a:endParaRPr>
          </a:p>
          <a:p>
            <a:pPr lvl="1"/>
            <a:r>
              <a:rPr lang="en-US" sz="1800" dirty="0">
                <a:solidFill>
                  <a:srgbClr val="3C1053"/>
                </a:solidFill>
                <a:ea typeface="Calibri"/>
                <a:cs typeface="Calibri"/>
              </a:rPr>
              <a:t>If a course is closed, you </a:t>
            </a:r>
            <a:r>
              <a:rPr lang="en-US" sz="1800" b="1" i="1" dirty="0">
                <a:solidFill>
                  <a:srgbClr val="3C1053"/>
                </a:solidFill>
                <a:ea typeface="Calibri"/>
                <a:cs typeface="Calibri"/>
              </a:rPr>
              <a:t>must</a:t>
            </a:r>
            <a:r>
              <a:rPr lang="en-US" sz="1800" dirty="0">
                <a:solidFill>
                  <a:srgbClr val="3C1053"/>
                </a:solidFill>
                <a:ea typeface="Calibri"/>
                <a:cs typeface="Calibri"/>
              </a:rPr>
              <a:t> revise your course plan before you register from the Academic Plan!</a:t>
            </a:r>
            <a:endParaRPr lang="en-US" sz="1800" dirty="0">
              <a:solidFill>
                <a:srgbClr val="3C1053"/>
              </a:solidFill>
            </a:endParaRPr>
          </a:p>
          <a:p>
            <a:pPr marL="457200" indent="-457200">
              <a:buAutoNum type="arabicParenR"/>
            </a:pPr>
            <a:r>
              <a:rPr lang="en-US" sz="2000" b="1" dirty="0">
                <a:solidFill>
                  <a:srgbClr val="3C1053"/>
                </a:solidFill>
              </a:rPr>
              <a:t>Registering from a Saved Schedule</a:t>
            </a:r>
          </a:p>
          <a:p>
            <a:pPr lvl="1"/>
            <a:r>
              <a:rPr lang="en-US" sz="1600" dirty="0">
                <a:solidFill>
                  <a:srgbClr val="3C1053"/>
                </a:solidFill>
              </a:rPr>
              <a:t>You can pre-save a schedule for a module in advance and once your registration appointment becomes available register for all open courses at once. You can create multiple saved schedules and name them for quick registration (For example: First Summer 2026 Schedule)</a:t>
            </a:r>
            <a:endParaRPr lang="en-US" sz="1600" dirty="0">
              <a:solidFill>
                <a:srgbClr val="3C1053"/>
              </a:solidFill>
              <a:ea typeface="Calibri"/>
              <a:cs typeface="Calibri"/>
            </a:endParaRPr>
          </a:p>
          <a:p>
            <a:pPr marL="0" indent="0">
              <a:buNone/>
            </a:pPr>
            <a:r>
              <a:rPr lang="en-US" sz="2100" b="1" i="1" dirty="0">
                <a:solidFill>
                  <a:srgbClr val="3C1053"/>
                </a:solidFill>
                <a:ea typeface="Calibri" panose="020F0502020204030204"/>
                <a:cs typeface="Calibri" panose="020F0502020204030204"/>
              </a:rPr>
              <a:t>See Full Step-By-Step Registration Workday Student Course Registration Guide below:  </a:t>
            </a:r>
            <a:endParaRPr lang="en-US" sz="1600" dirty="0">
              <a:solidFill>
                <a:srgbClr val="000000"/>
              </a:solidFill>
              <a:ea typeface="Calibri" panose="020F0502020204030204"/>
              <a:cs typeface="Calibri" panose="020F0502020204030204"/>
            </a:endParaRPr>
          </a:p>
          <a:p>
            <a:pPr marL="0" indent="0">
              <a:buNone/>
            </a:pPr>
            <a:r>
              <a:rPr lang="en-US" sz="2100" b="1" i="1" dirty="0">
                <a:solidFill>
                  <a:srgbClr val="3C1053"/>
                </a:solidFill>
                <a:ea typeface="Calibri" panose="020F0502020204030204"/>
                <a:cs typeface="Calibri" panose="020F0502020204030204"/>
              </a:rPr>
              <a:t> </a:t>
            </a:r>
            <a:r>
              <a:rPr lang="en-US" sz="1600" dirty="0">
                <a:solidFill>
                  <a:srgbClr val="3C1053"/>
                </a:solidFill>
                <a:ea typeface="Calibri" panose="020F0502020204030204"/>
                <a:cs typeface="Calibri" panose="020F0502020204030204"/>
                <a:hlinkClick r:id="rId2">
                  <a:extLst>
                    <a:ext uri="{A12FA001-AC4F-418D-AE19-62706E023703}">
                      <ahyp:hlinkClr xmlns:ahyp="http://schemas.microsoft.com/office/drawing/2018/hyperlinkcolor" val="tx"/>
                    </a:ext>
                  </a:extLst>
                </a:hlinkClick>
              </a:rPr>
              <a:t>https://uiswcmsweb.prod.lsu.edu/student/CoursesPlanningRegistration/ADV_007_STU_Course%20Registration%20for%20Students_Final.pdf</a:t>
            </a:r>
            <a:r>
              <a:rPr lang="en-US" sz="1600" dirty="0">
                <a:solidFill>
                  <a:srgbClr val="3C1053"/>
                </a:solidFill>
                <a:ea typeface="Calibri" panose="020F0502020204030204"/>
                <a:cs typeface="Calibri" panose="020F0502020204030204"/>
              </a:rPr>
              <a:t> </a:t>
            </a:r>
            <a:endParaRPr lang="en-US" sz="1600" dirty="0">
              <a:solidFill>
                <a:srgbClr val="000000"/>
              </a:solidFill>
              <a:ea typeface="Calibri" panose="020F0502020204030204"/>
              <a:cs typeface="Calibri" panose="020F0502020204030204"/>
            </a:endParaRPr>
          </a:p>
          <a:p>
            <a:endParaRPr lang="en-US" sz="2100" dirty="0">
              <a:solidFill>
                <a:srgbClr val="000000"/>
              </a:solidFill>
              <a:ea typeface="Calibri" panose="020F0502020204030204"/>
              <a:cs typeface="Calibri" panose="020F0502020204030204"/>
            </a:endParaRPr>
          </a:p>
          <a:p>
            <a:pPr lvl="1"/>
            <a:endParaRPr lang="en-US" sz="1600" dirty="0">
              <a:solidFill>
                <a:srgbClr val="3C1053"/>
              </a:solidFill>
              <a:ea typeface="Calibri" panose="020F0502020204030204"/>
              <a:cs typeface="Calibri" panose="020F0502020204030204"/>
            </a:endParaRPr>
          </a:p>
        </p:txBody>
      </p:sp>
    </p:spTree>
    <p:extLst>
      <p:ext uri="{BB962C8B-B14F-4D97-AF65-F5344CB8AC3E}">
        <p14:creationId xmlns:p14="http://schemas.microsoft.com/office/powerpoint/2010/main" val="413774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3881-E10E-670C-49B7-DCC3CE20C395}"/>
              </a:ext>
            </a:extLst>
          </p:cNvPr>
          <p:cNvSpPr>
            <a:spLocks noGrp="1"/>
          </p:cNvSpPr>
          <p:nvPr>
            <p:ph type="title"/>
          </p:nvPr>
        </p:nvSpPr>
        <p:spPr>
          <a:xfrm>
            <a:off x="247651" y="99307"/>
            <a:ext cx="11458574" cy="1325563"/>
          </a:xfrm>
        </p:spPr>
        <p:txBody>
          <a:bodyPr>
            <a:normAutofit/>
          </a:bodyPr>
          <a:lstStyle/>
          <a:p>
            <a:pPr algn="ctr"/>
            <a:r>
              <a:rPr lang="en-US" b="1">
                <a:solidFill>
                  <a:srgbClr val="3C1053"/>
                </a:solidFill>
              </a:rPr>
              <a:t>How to Add Courses using</a:t>
            </a:r>
            <a:br>
              <a:rPr lang="en-US"/>
            </a:br>
            <a:r>
              <a:rPr lang="en-US" b="1" u="sng">
                <a:solidFill>
                  <a:srgbClr val="3C1053"/>
                </a:solidFill>
              </a:rPr>
              <a:t>Find Course Section-</a:t>
            </a:r>
            <a:r>
              <a:rPr lang="en-US" b="1" u="sng" err="1">
                <a:solidFill>
                  <a:srgbClr val="3C1053"/>
                </a:solidFill>
              </a:rPr>
              <a:t>LSUOnline</a:t>
            </a:r>
            <a:r>
              <a:rPr lang="en-US" b="1" u="sng">
                <a:solidFill>
                  <a:srgbClr val="3C1053"/>
                </a:solidFill>
              </a:rPr>
              <a:t> </a:t>
            </a:r>
          </a:p>
        </p:txBody>
      </p:sp>
      <p:pic>
        <p:nvPicPr>
          <p:cNvPr id="5" name="Content Placeholder 4">
            <a:extLst>
              <a:ext uri="{FF2B5EF4-FFF2-40B4-BE49-F238E27FC236}">
                <a16:creationId xmlns:a16="http://schemas.microsoft.com/office/drawing/2014/main" id="{97757774-F740-E89E-2D62-8D12FC6264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334" y="1745769"/>
            <a:ext cx="4833307" cy="4291140"/>
          </a:xfrm>
          <a:prstGeom prst="rect">
            <a:avLst/>
          </a:prstGeom>
        </p:spPr>
      </p:pic>
      <p:pic>
        <p:nvPicPr>
          <p:cNvPr id="11" name="Picture 10">
            <a:extLst>
              <a:ext uri="{FF2B5EF4-FFF2-40B4-BE49-F238E27FC236}">
                <a16:creationId xmlns:a16="http://schemas.microsoft.com/office/drawing/2014/main" id="{53233DEE-5132-4A8A-04A7-4E2F34905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641" y="2117498"/>
            <a:ext cx="6397988" cy="3547681"/>
          </a:xfrm>
          <a:prstGeom prst="rect">
            <a:avLst/>
          </a:prstGeom>
        </p:spPr>
      </p:pic>
    </p:spTree>
    <p:extLst>
      <p:ext uri="{BB962C8B-B14F-4D97-AF65-F5344CB8AC3E}">
        <p14:creationId xmlns:p14="http://schemas.microsoft.com/office/powerpoint/2010/main" val="282591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3280</TotalTime>
  <Words>2585</Words>
  <Application>Microsoft Office PowerPoint</Application>
  <PresentationFormat>Widescreen</PresentationFormat>
  <Paragraphs>215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Proxima Nova</vt:lpstr>
      <vt:lpstr>Wingdings</vt:lpstr>
      <vt:lpstr>Office Theme</vt:lpstr>
      <vt:lpstr>LSU Online New Student Orientation</vt:lpstr>
      <vt:lpstr>How to Access &amp; Accept Your Admissions Offer</vt:lpstr>
      <vt:lpstr>How to Access &amp; Accept Your Admissions Offer (Continued)</vt:lpstr>
      <vt:lpstr>How to Gain Access to University Systems (MYLSU, Email, Workday Student)</vt:lpstr>
      <vt:lpstr>How to Submit Transcripts &amp; Clear Incomplete Admissions Documents</vt:lpstr>
      <vt:lpstr>How to Submit Transcripts &amp; Clear Incomplete Admissions Documents (Continued)</vt:lpstr>
      <vt:lpstr>Student Success Coach vs. Academic Advisor</vt:lpstr>
      <vt:lpstr>How to Add Courses in Workday Student</vt:lpstr>
      <vt:lpstr>How to Add Courses using Find Course Section-LSUOnline </vt:lpstr>
      <vt:lpstr>How to Add Courses using Find Course Section-LSUOnline (Continued)</vt:lpstr>
      <vt:lpstr>How to Add Courses using Find Course Section-LSUOnline (Final Steps)</vt:lpstr>
      <vt:lpstr>Successfully Completing Registration Steps</vt:lpstr>
      <vt:lpstr>How to Drop or Withdraw Courses In Workday Student</vt:lpstr>
      <vt:lpstr>How to Swap Course Sections In Workday Student</vt:lpstr>
      <vt:lpstr>How to Request a Leave of Absence or Institutional Withdrawal</vt:lpstr>
      <vt:lpstr>Deadlines for Dropping and Withdrawing </vt:lpstr>
      <vt:lpstr>How to Request a Change or Add Program of Study</vt:lpstr>
      <vt:lpstr>Helpful University Resources</vt:lpstr>
      <vt:lpstr>Graduate Student Success</vt:lpstr>
      <vt:lpstr>University Partnerships</vt:lpstr>
      <vt:lpstr>Upcoming Events &amp; Programs</vt:lpstr>
      <vt:lpstr>Upcoming Events</vt:lpstr>
      <vt:lpstr>Graduate School Contacts for LSU Online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Graduate School Communications</dc:creator>
  <cp:lastModifiedBy>Cassaundra L Klinko</cp:lastModifiedBy>
  <cp:revision>512</cp:revision>
  <dcterms:created xsi:type="dcterms:W3CDTF">2023-08-21T23:18:10Z</dcterms:created>
  <dcterms:modified xsi:type="dcterms:W3CDTF">2026-06-29T14:24:50Z</dcterms:modified>
</cp:coreProperties>
</file>